
<file path=[Content_Types].xml><?xml version="1.0" encoding="utf-8"?>
<Types xmlns="http://schemas.openxmlformats.org/package/2006/content-types">
  <Default Extension="gif" ContentType="image/gif"/>
  <Default Extension="IMsalGscG3oK9yk6jDyWk0cxztnr4xKpVt4YpZMeRg4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8" r:id="rId4"/>
    <p:sldId id="272" r:id="rId5"/>
    <p:sldId id="271" r:id="rId6"/>
    <p:sldId id="270" r:id="rId7"/>
    <p:sldId id="261" r:id="rId8"/>
    <p:sldId id="287" r:id="rId9"/>
    <p:sldId id="260" r:id="rId10"/>
    <p:sldId id="274" r:id="rId11"/>
    <p:sldId id="275" r:id="rId12"/>
    <p:sldId id="276" r:id="rId13"/>
    <p:sldId id="262" r:id="rId14"/>
    <p:sldId id="278" r:id="rId15"/>
    <p:sldId id="277" r:id="rId16"/>
    <p:sldId id="279" r:id="rId17"/>
    <p:sldId id="280" r:id="rId18"/>
    <p:sldId id="281" r:id="rId19"/>
    <p:sldId id="282" r:id="rId20"/>
    <p:sldId id="283" r:id="rId21"/>
    <p:sldId id="286" r:id="rId22"/>
    <p:sldId id="284" r:id="rId23"/>
    <p:sldId id="285" r:id="rId24"/>
    <p:sldId id="288" r:id="rId25"/>
    <p:sldId id="289" r:id="rId26"/>
    <p:sldId id="302" r:id="rId27"/>
    <p:sldId id="290" r:id="rId28"/>
    <p:sldId id="291" r:id="rId29"/>
    <p:sldId id="294" r:id="rId30"/>
    <p:sldId id="295" r:id="rId31"/>
    <p:sldId id="292" r:id="rId32"/>
    <p:sldId id="293" r:id="rId33"/>
    <p:sldId id="296" r:id="rId34"/>
    <p:sldId id="297" r:id="rId35"/>
    <p:sldId id="298" r:id="rId36"/>
    <p:sldId id="301" r:id="rId37"/>
    <p:sldId id="299" r:id="rId38"/>
    <p:sldId id="300" r:id="rId39"/>
    <p:sldId id="263" r:id="rId40"/>
    <p:sldId id="264" r:id="rId41"/>
    <p:sldId id="265" r:id="rId42"/>
    <p:sldId id="266" r:id="rId43"/>
    <p:sldId id="267" r:id="rId44"/>
    <p:sldId id="26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18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90A676-0FA6-449E-8BA5-FC3925FB24AD}" v="4" dt="2024-09-11T18:03:05.7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16" autoAdjust="0"/>
    <p:restoredTop sz="96619" autoAdjust="0"/>
  </p:normalViewPr>
  <p:slideViewPr>
    <p:cSldViewPr snapToGrid="0">
      <p:cViewPr varScale="1">
        <p:scale>
          <a:sx n="84" d="100"/>
          <a:sy n="84" d="100"/>
        </p:scale>
        <p:origin x="102" y="4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Wirth, Joseph (CDC/NCEZID/DFWED/EDLB)" userId="e7b6fdf8-8cc7-45ca-bff0-cf4bccc3ba70" providerId="ADAL" clId="{BA90A676-0FA6-449E-8BA5-FC3925FB24AD}"/>
    <pc:docChg chg="undo redo custSel modSld">
      <pc:chgData name="Wirth, Joseph (CDC/NCEZID/DFWED/EDLB)" userId="e7b6fdf8-8cc7-45ca-bff0-cf4bccc3ba70" providerId="ADAL" clId="{BA90A676-0FA6-449E-8BA5-FC3925FB24AD}" dt="2024-09-11T18:10:03.270" v="136" actId="1076"/>
      <pc:docMkLst>
        <pc:docMk/>
      </pc:docMkLst>
      <pc:sldChg chg="modSp mod">
        <pc:chgData name="Wirth, Joseph (CDC/NCEZID/DFWED/EDLB)" userId="e7b6fdf8-8cc7-45ca-bff0-cf4bccc3ba70" providerId="ADAL" clId="{BA90A676-0FA6-449E-8BA5-FC3925FB24AD}" dt="2024-09-11T18:10:03.270" v="136" actId="1076"/>
        <pc:sldMkLst>
          <pc:docMk/>
          <pc:sldMk cId="1490249931" sldId="263"/>
        </pc:sldMkLst>
        <pc:spChg chg="mod">
          <ac:chgData name="Wirth, Joseph (CDC/NCEZID/DFWED/EDLB)" userId="e7b6fdf8-8cc7-45ca-bff0-cf4bccc3ba70" providerId="ADAL" clId="{BA90A676-0FA6-449E-8BA5-FC3925FB24AD}" dt="2024-09-11T18:09:35.549" v="107" actId="6549"/>
          <ac:spMkLst>
            <pc:docMk/>
            <pc:sldMk cId="1490249931" sldId="263"/>
            <ac:spMk id="3" creationId="{B7B7BFE4-65E8-4744-8DB8-DDC19EFCBF01}"/>
          </ac:spMkLst>
        </pc:spChg>
        <pc:spChg chg="mod">
          <ac:chgData name="Wirth, Joseph (CDC/NCEZID/DFWED/EDLB)" userId="e7b6fdf8-8cc7-45ca-bff0-cf4bccc3ba70" providerId="ADAL" clId="{BA90A676-0FA6-449E-8BA5-FC3925FB24AD}" dt="2024-09-11T18:10:03.270" v="136" actId="1076"/>
          <ac:spMkLst>
            <pc:docMk/>
            <pc:sldMk cId="1490249931" sldId="263"/>
            <ac:spMk id="6" creationId="{6B3DECA0-9DFE-4AD7-A4AC-2405D563C2C2}"/>
          </ac:spMkLst>
        </pc:spChg>
      </pc:sldChg>
      <pc:sldChg chg="modSp">
        <pc:chgData name="Wirth, Joseph (CDC/NCEZID/DFWED/EDLB)" userId="e7b6fdf8-8cc7-45ca-bff0-cf4bccc3ba70" providerId="ADAL" clId="{BA90A676-0FA6-449E-8BA5-FC3925FB24AD}" dt="2024-09-11T18:03:05.779" v="76" actId="255"/>
        <pc:sldMkLst>
          <pc:docMk/>
          <pc:sldMk cId="1655450714" sldId="265"/>
        </pc:sldMkLst>
        <pc:spChg chg="mod">
          <ac:chgData name="Wirth, Joseph (CDC/NCEZID/DFWED/EDLB)" userId="e7b6fdf8-8cc7-45ca-bff0-cf4bccc3ba70" providerId="ADAL" clId="{BA90A676-0FA6-449E-8BA5-FC3925FB24AD}" dt="2024-09-11T18:03:05.779" v="76" actId="255"/>
          <ac:spMkLst>
            <pc:docMk/>
            <pc:sldMk cId="1655450714" sldId="265"/>
            <ac:spMk id="3" creationId="{A241CC3E-5243-4383-82CB-C774E874400A}"/>
          </ac:spMkLst>
        </pc:spChg>
      </pc:sldChg>
      <pc:sldChg chg="modSp mod">
        <pc:chgData name="Wirth, Joseph (CDC/NCEZID/DFWED/EDLB)" userId="e7b6fdf8-8cc7-45ca-bff0-cf4bccc3ba70" providerId="ADAL" clId="{BA90A676-0FA6-449E-8BA5-FC3925FB24AD}" dt="2024-09-11T18:02:40.407" v="72" actId="2711"/>
        <pc:sldMkLst>
          <pc:docMk/>
          <pc:sldMk cId="2754881889" sldId="268"/>
        </pc:sldMkLst>
        <pc:spChg chg="mod">
          <ac:chgData name="Wirth, Joseph (CDC/NCEZID/DFWED/EDLB)" userId="e7b6fdf8-8cc7-45ca-bff0-cf4bccc3ba70" providerId="ADAL" clId="{BA90A676-0FA6-449E-8BA5-FC3925FB24AD}" dt="2024-09-11T18:02:40.407" v="72" actId="2711"/>
          <ac:spMkLst>
            <pc:docMk/>
            <pc:sldMk cId="2754881889" sldId="268"/>
            <ac:spMk id="3" creationId="{250D275B-5412-4AC9-81FF-68CE54D4BB30}"/>
          </ac:spMkLst>
        </pc:spChg>
      </pc:sldChg>
      <pc:sldChg chg="modSp mod">
        <pc:chgData name="Wirth, Joseph (CDC/NCEZID/DFWED/EDLB)" userId="e7b6fdf8-8cc7-45ca-bff0-cf4bccc3ba70" providerId="ADAL" clId="{BA90A676-0FA6-449E-8BA5-FC3925FB24AD}" dt="2024-09-11T17:57:38.407" v="65" actId="20577"/>
        <pc:sldMkLst>
          <pc:docMk/>
          <pc:sldMk cId="3514531542" sldId="275"/>
        </pc:sldMkLst>
        <pc:spChg chg="mod">
          <ac:chgData name="Wirth, Joseph (CDC/NCEZID/DFWED/EDLB)" userId="e7b6fdf8-8cc7-45ca-bff0-cf4bccc3ba70" providerId="ADAL" clId="{BA90A676-0FA6-449E-8BA5-FC3925FB24AD}" dt="2024-09-11T17:57:38.407" v="65" actId="20577"/>
          <ac:spMkLst>
            <pc:docMk/>
            <pc:sldMk cId="3514531542" sldId="275"/>
            <ac:spMk id="6" creationId="{827A4823-3EC9-4A71-AF32-BC426394BF86}"/>
          </ac:spMkLst>
        </pc:spChg>
      </pc:sldChg>
      <pc:sldChg chg="modSp mod">
        <pc:chgData name="Wirth, Joseph (CDC/NCEZID/DFWED/EDLB)" userId="e7b6fdf8-8cc7-45ca-bff0-cf4bccc3ba70" providerId="ADAL" clId="{BA90A676-0FA6-449E-8BA5-FC3925FB24AD}" dt="2024-09-11T17:58:32.568" v="67" actId="1076"/>
        <pc:sldMkLst>
          <pc:docMk/>
          <pc:sldMk cId="3146000204" sldId="286"/>
        </pc:sldMkLst>
        <pc:spChg chg="mod">
          <ac:chgData name="Wirth, Joseph (CDC/NCEZID/DFWED/EDLB)" userId="e7b6fdf8-8cc7-45ca-bff0-cf4bccc3ba70" providerId="ADAL" clId="{BA90A676-0FA6-449E-8BA5-FC3925FB24AD}" dt="2024-09-11T17:57:35.717" v="61" actId="1076"/>
          <ac:spMkLst>
            <pc:docMk/>
            <pc:sldMk cId="3146000204" sldId="286"/>
            <ac:spMk id="9" creationId="{FAE82C50-5A0F-ED40-B3E7-03AD20208985}"/>
          </ac:spMkLst>
        </pc:spChg>
        <pc:spChg chg="mod">
          <ac:chgData name="Wirth, Joseph (CDC/NCEZID/DFWED/EDLB)" userId="e7b6fdf8-8cc7-45ca-bff0-cf4bccc3ba70" providerId="ADAL" clId="{BA90A676-0FA6-449E-8BA5-FC3925FB24AD}" dt="2024-09-11T17:57:35.508" v="60" actId="1076"/>
          <ac:spMkLst>
            <pc:docMk/>
            <pc:sldMk cId="3146000204" sldId="286"/>
            <ac:spMk id="11" creationId="{48E674B0-4C0F-E71E-EDF6-48149DCD41A1}"/>
          </ac:spMkLst>
        </pc:spChg>
        <pc:spChg chg="mod">
          <ac:chgData name="Wirth, Joseph (CDC/NCEZID/DFWED/EDLB)" userId="e7b6fdf8-8cc7-45ca-bff0-cf4bccc3ba70" providerId="ADAL" clId="{BA90A676-0FA6-449E-8BA5-FC3925FB24AD}" dt="2024-09-11T17:58:32.568" v="67" actId="1076"/>
          <ac:spMkLst>
            <pc:docMk/>
            <pc:sldMk cId="3146000204" sldId="286"/>
            <ac:spMk id="12" creationId="{1C8C0FD6-22DF-F1E6-1866-315D01209446}"/>
          </ac:spMkLst>
        </pc:spChg>
        <pc:spChg chg="mod">
          <ac:chgData name="Wirth, Joseph (CDC/NCEZID/DFWED/EDLB)" userId="e7b6fdf8-8cc7-45ca-bff0-cf4bccc3ba70" providerId="ADAL" clId="{BA90A676-0FA6-449E-8BA5-FC3925FB24AD}" dt="2024-09-11T17:57:35.201" v="59" actId="1076"/>
          <ac:spMkLst>
            <pc:docMk/>
            <pc:sldMk cId="3146000204" sldId="286"/>
            <ac:spMk id="13" creationId="{8EE35EAE-CA94-3E38-6FED-1B371FD3B714}"/>
          </ac:spMkLst>
        </pc:spChg>
        <pc:spChg chg="mod">
          <ac:chgData name="Wirth, Joseph (CDC/NCEZID/DFWED/EDLB)" userId="e7b6fdf8-8cc7-45ca-bff0-cf4bccc3ba70" providerId="ADAL" clId="{BA90A676-0FA6-449E-8BA5-FC3925FB24AD}" dt="2024-09-11T17:57:36.070" v="63" actId="1076"/>
          <ac:spMkLst>
            <pc:docMk/>
            <pc:sldMk cId="3146000204" sldId="286"/>
            <ac:spMk id="14" creationId="{6884312A-E486-4D16-BB77-AF287AFD8EED}"/>
          </ac:spMkLst>
        </pc:spChg>
      </pc:sldChg>
      <pc:sldChg chg="addSp delSp mod addAnim delAnim">
        <pc:chgData name="Wirth, Joseph (CDC/NCEZID/DFWED/EDLB)" userId="e7b6fdf8-8cc7-45ca-bff0-cf4bccc3ba70" providerId="ADAL" clId="{BA90A676-0FA6-449E-8BA5-FC3925FB24AD}" dt="2024-09-11T17:48:13.281" v="20" actId="478"/>
        <pc:sldMkLst>
          <pc:docMk/>
          <pc:sldMk cId="1902840293" sldId="288"/>
        </pc:sldMkLst>
        <pc:spChg chg="add del">
          <ac:chgData name="Wirth, Joseph (CDC/NCEZID/DFWED/EDLB)" userId="e7b6fdf8-8cc7-45ca-bff0-cf4bccc3ba70" providerId="ADAL" clId="{BA90A676-0FA6-449E-8BA5-FC3925FB24AD}" dt="2024-09-11T17:48:13.281" v="20" actId="478"/>
          <ac:spMkLst>
            <pc:docMk/>
            <pc:sldMk cId="1902840293" sldId="288"/>
            <ac:spMk id="11" creationId="{255861FE-CE9B-BF68-7176-C907612C0B60}"/>
          </ac:spMkLst>
        </pc:spChg>
        <pc:spChg chg="add del">
          <ac:chgData name="Wirth, Joseph (CDC/NCEZID/DFWED/EDLB)" userId="e7b6fdf8-8cc7-45ca-bff0-cf4bccc3ba70" providerId="ADAL" clId="{BA90A676-0FA6-449E-8BA5-FC3925FB24AD}" dt="2024-09-11T17:48:13.281" v="20" actId="478"/>
          <ac:spMkLst>
            <pc:docMk/>
            <pc:sldMk cId="1902840293" sldId="288"/>
            <ac:spMk id="12" creationId="{8CDA4F54-6B3F-9A22-3F37-3D58A2C9AA86}"/>
          </ac:spMkLst>
        </pc:spChg>
        <pc:spChg chg="add del">
          <ac:chgData name="Wirth, Joseph (CDC/NCEZID/DFWED/EDLB)" userId="e7b6fdf8-8cc7-45ca-bff0-cf4bccc3ba70" providerId="ADAL" clId="{BA90A676-0FA6-449E-8BA5-FC3925FB24AD}" dt="2024-09-11T17:48:13.281" v="20" actId="478"/>
          <ac:spMkLst>
            <pc:docMk/>
            <pc:sldMk cId="1902840293" sldId="288"/>
            <ac:spMk id="13" creationId="{0CD292F7-F77E-8AE7-2319-CCF5EE70DE0B}"/>
          </ac:spMkLst>
        </pc:spChg>
        <pc:spChg chg="add del">
          <ac:chgData name="Wirth, Joseph (CDC/NCEZID/DFWED/EDLB)" userId="e7b6fdf8-8cc7-45ca-bff0-cf4bccc3ba70" providerId="ADAL" clId="{BA90A676-0FA6-449E-8BA5-FC3925FB24AD}" dt="2024-09-11T17:48:13.281" v="20" actId="478"/>
          <ac:spMkLst>
            <pc:docMk/>
            <pc:sldMk cId="1902840293" sldId="288"/>
            <ac:spMk id="14" creationId="{64564E9A-F86E-EFA5-C19C-F43DCF73F659}"/>
          </ac:spMkLst>
        </pc:spChg>
        <pc:spChg chg="add del">
          <ac:chgData name="Wirth, Joseph (CDC/NCEZID/DFWED/EDLB)" userId="e7b6fdf8-8cc7-45ca-bff0-cf4bccc3ba70" providerId="ADAL" clId="{BA90A676-0FA6-449E-8BA5-FC3925FB24AD}" dt="2024-09-11T17:48:13.281" v="20" actId="478"/>
          <ac:spMkLst>
            <pc:docMk/>
            <pc:sldMk cId="1902840293" sldId="288"/>
            <ac:spMk id="15" creationId="{E2A0D80A-2DBA-BC6A-6161-F3630F81EEEA}"/>
          </ac:spMkLst>
        </pc:spChg>
        <pc:spChg chg="add del">
          <ac:chgData name="Wirth, Joseph (CDC/NCEZID/DFWED/EDLB)" userId="e7b6fdf8-8cc7-45ca-bff0-cf4bccc3ba70" providerId="ADAL" clId="{BA90A676-0FA6-449E-8BA5-FC3925FB24AD}" dt="2024-09-11T17:48:13.281" v="20" actId="478"/>
          <ac:spMkLst>
            <pc:docMk/>
            <pc:sldMk cId="1902840293" sldId="288"/>
            <ac:spMk id="18" creationId="{A0A0263E-1809-6DD3-2D4E-1E9909830A2B}"/>
          </ac:spMkLst>
        </pc:spChg>
        <pc:spChg chg="add del">
          <ac:chgData name="Wirth, Joseph (CDC/NCEZID/DFWED/EDLB)" userId="e7b6fdf8-8cc7-45ca-bff0-cf4bccc3ba70" providerId="ADAL" clId="{BA90A676-0FA6-449E-8BA5-FC3925FB24AD}" dt="2024-09-11T17:48:13.281" v="20" actId="478"/>
          <ac:spMkLst>
            <pc:docMk/>
            <pc:sldMk cId="1902840293" sldId="288"/>
            <ac:spMk id="19" creationId="{2E9757C1-B312-9F3F-CCF2-B60D1501453A}"/>
          </ac:spMkLst>
        </pc:spChg>
      </pc:sldChg>
      <pc:sldChg chg="addSp delSp modSp mod addAnim delAnim">
        <pc:chgData name="Wirth, Joseph (CDC/NCEZID/DFWED/EDLB)" userId="e7b6fdf8-8cc7-45ca-bff0-cf4bccc3ba70" providerId="ADAL" clId="{BA90A676-0FA6-449E-8BA5-FC3925FB24AD}" dt="2024-09-11T17:55:07.642" v="32" actId="1076"/>
        <pc:sldMkLst>
          <pc:docMk/>
          <pc:sldMk cId="210035776" sldId="296"/>
        </pc:sldMkLst>
        <pc:spChg chg="add del">
          <ac:chgData name="Wirth, Joseph (CDC/NCEZID/DFWED/EDLB)" userId="e7b6fdf8-8cc7-45ca-bff0-cf4bccc3ba70" providerId="ADAL" clId="{BA90A676-0FA6-449E-8BA5-FC3925FB24AD}" dt="2024-09-11T17:50:06.850" v="23" actId="478"/>
          <ac:spMkLst>
            <pc:docMk/>
            <pc:sldMk cId="210035776" sldId="296"/>
            <ac:spMk id="5" creationId="{8F140DCD-9FF7-7C53-38F2-33DC4FAF551C}"/>
          </ac:spMkLst>
        </pc:spChg>
        <pc:spChg chg="add del mod">
          <ac:chgData name="Wirth, Joseph (CDC/NCEZID/DFWED/EDLB)" userId="e7b6fdf8-8cc7-45ca-bff0-cf4bccc3ba70" providerId="ADAL" clId="{BA90A676-0FA6-449E-8BA5-FC3925FB24AD}" dt="2024-09-11T17:55:07.642" v="32" actId="1076"/>
          <ac:spMkLst>
            <pc:docMk/>
            <pc:sldMk cId="210035776" sldId="296"/>
            <ac:spMk id="7" creationId="{49980921-6341-6C58-AFD1-DD303742D449}"/>
          </ac:spMkLst>
        </pc:spChg>
      </pc:sldChg>
      <pc:sldChg chg="modSp mod">
        <pc:chgData name="Wirth, Joseph (CDC/NCEZID/DFWED/EDLB)" userId="e7b6fdf8-8cc7-45ca-bff0-cf4bccc3ba70" providerId="ADAL" clId="{BA90A676-0FA6-449E-8BA5-FC3925FB24AD}" dt="2024-09-11T17:56:26.207" v="36" actId="1076"/>
        <pc:sldMkLst>
          <pc:docMk/>
          <pc:sldMk cId="173662245" sldId="301"/>
        </pc:sldMkLst>
        <pc:spChg chg="mod">
          <ac:chgData name="Wirth, Joseph (CDC/NCEZID/DFWED/EDLB)" userId="e7b6fdf8-8cc7-45ca-bff0-cf4bccc3ba70" providerId="ADAL" clId="{BA90A676-0FA6-449E-8BA5-FC3925FB24AD}" dt="2024-09-11T17:56:25.791" v="35" actId="1076"/>
          <ac:spMkLst>
            <pc:docMk/>
            <pc:sldMk cId="173662245" sldId="301"/>
            <ac:spMk id="6" creationId="{A1E4D777-E814-525B-134D-61A34908D7D3}"/>
          </ac:spMkLst>
        </pc:spChg>
        <pc:spChg chg="mod">
          <ac:chgData name="Wirth, Joseph (CDC/NCEZID/DFWED/EDLB)" userId="e7b6fdf8-8cc7-45ca-bff0-cf4bccc3ba70" providerId="ADAL" clId="{BA90A676-0FA6-449E-8BA5-FC3925FB24AD}" dt="2024-09-11T17:56:26.207" v="36" actId="1076"/>
          <ac:spMkLst>
            <pc:docMk/>
            <pc:sldMk cId="173662245" sldId="301"/>
            <ac:spMk id="7" creationId="{274D7E8D-79FE-DD6B-C3D7-07C0AA1ADE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53D9F-9E39-4165-B773-82B98E83D9D7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E7E115-3B8F-41D0-93E4-5949AF18F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463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53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852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27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21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357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2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799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531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719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nano </a:t>
            </a:r>
            <a:r>
              <a:rPr lang="en-US" dirty="0" err="1"/>
              <a:t>shared_thing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15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nano </a:t>
            </a:r>
            <a:r>
              <a:rPr lang="en-US" dirty="0" err="1"/>
              <a:t>shared_thing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39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Need to explain what where means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5611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nano </a:t>
            </a:r>
            <a:r>
              <a:rPr lang="en-US" dirty="0" err="1"/>
              <a:t>shared_thing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6427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nano </a:t>
            </a:r>
            <a:r>
              <a:rPr lang="en-US" dirty="0" err="1"/>
              <a:t>shared_thing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7970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nano </a:t>
            </a:r>
            <a:r>
              <a:rPr lang="en-US" dirty="0" err="1"/>
              <a:t>shared_thing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267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Lines, words, </a:t>
            </a:r>
            <a:r>
              <a:rPr lang="en-US" dirty="0" err="1"/>
              <a:t>chacters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72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021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4964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089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936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29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37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110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48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385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91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http://korflab.ucdavis.edu/bootcamp.html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E7E115-3B8F-41D0-93E4-5949AF18FE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0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6E7A0-62B4-49B5-9B75-C5183121B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C561F9-452D-4DF5-AA76-1AEC7A146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31EFA1-55F1-4F7C-8887-E5E36A18C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E60A81-D48E-4314-AD15-96B80544D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ACF16-22F7-4F28-9F88-D6AACD54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AF018-A5FD-44FC-A7AD-98E67630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67475F-B024-4A7A-BB33-63F42A3B5B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77B32-FF71-4155-8DDB-930144120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28C19-D34A-4C55-9D98-8C2A42B52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4114F-1D69-4A92-AE01-E6EC3BD0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515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8F5F48-DFE1-4791-9508-3BFCD5A349C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57E070-430F-4501-97F9-3BB1E183AF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AB267-E05D-4D77-BE6A-A557B00E2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EB16D-B841-4AF9-9F88-3667C4389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EB4D08-B95E-4E00-B52E-04D9859B0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5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363F0-AB30-4873-9A8F-A1CF2B4F0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36CDEB-E9F2-4C28-8E86-A0521D38B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9AEA64-923F-450D-A69E-A666AED75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81E4B-7446-4E83-BA5A-0EA01E488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B650D-8200-4065-A3E2-37E403F11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58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9C3CA-73EF-46A8-B299-C05DCAF75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26807-0AE3-4ADB-836E-B60B8DFCD2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280576-2DA4-4588-8CD7-639B67FE9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169DED-1FBF-42ED-83D1-DD4DCC43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75510-5437-4D85-8354-03143D82B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97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BAEF-7614-45A4-98C5-0243ABD5F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9AF52F-5EE1-432C-8FC7-7C6E35C025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5F0A3E-A74B-46BA-AA47-018E6E2D3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C9B543-342D-4841-8704-DA5FA5987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8B023-F83F-463B-B8CF-E6208F7FC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9023B-7136-4899-9ECC-F7D5FC8CE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993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970E-C3D4-43F2-AEFF-7EAEC71BF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AA9F9-8A34-4BED-A648-D2DCEA4388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2CD73C-AEF4-475E-9268-F07542F12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144A40-D532-4CE3-8C1A-C4863B0AD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6F967C-8F3F-4B5C-9619-CEDCF87805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834997-B03A-4F0F-8C86-0AC537F7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5619B-1A18-4B1D-B98A-9DBB4A3AC8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0B2E7-F222-463D-8403-650219126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2128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17B05-2512-4296-A6C1-6513B6BA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9B4FD2-F8A4-4659-A747-5D07D4E4C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96F4D2-7585-4CDC-B27F-FD813F913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1DA9D2-7235-4737-9656-C287B9C60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329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27D67-84D3-40A9-8D62-A33420111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F9BC8-E92B-4B68-98C8-F22E3BB3D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076C08-A895-44CF-9F38-D4AF87E31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19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1D70-F5AD-4108-A676-3125B7E8B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58C8D1-08C5-4631-BFF7-E6A0DCE0A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3EC1A-3013-41A0-AACA-D40A228AE1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4F485A-694A-4B0C-AFE0-B8537173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0C219-6650-4FAF-B664-F667E7AC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C8C00-A547-4180-9DBE-8159B997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5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B0766-410E-4847-936B-D9E58ADE0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EA89C-4B91-4298-82D2-144B3DA65B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19540E-75DB-40FF-A3EE-301A1374A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63F7F-0388-4D70-9A77-E8162ACE2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E1ADC-3B13-4694-8D2C-8A9EA50F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FE085C-9217-413D-ABE1-BFCA75526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86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8875F2-EC15-424A-9B87-4CF8926F7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7556-160F-4E88-B03C-752D2DAE8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87E30-0C9D-40C0-94CF-16F3BC07F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ED0AB7-39DB-4422-8776-D8CFC6DADB7D}" type="datetimeFigureOut">
              <a:rPr lang="en-US" smtClean="0"/>
              <a:t>5/8/2025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91F808-39DB-43AA-9023-AFBA05BBF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E2CA79-362D-45F2-B35A-E13A52877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35E9D-F4B7-4A60-80B9-42C8FC761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646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viantart.com/n-studios-2/art/Microsoft-Windows-8-Logo-336604102" TargetMode="External"/><Relationship Id="rId3" Type="http://schemas.openxmlformats.org/officeDocument/2006/relationships/hyperlink" Target="https://code.visualstudio.com/" TargetMode="External"/><Relationship Id="rId7" Type="http://schemas.openxmlformats.org/officeDocument/2006/relationships/image" Target="../media/image4.IMsalGscG3oK9yk6jDyWk0cxztnr4xKpVt4YpZMeRg4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.jpeg"/><Relationship Id="rId5" Type="http://schemas.openxmlformats.org/officeDocument/2006/relationships/hyperlink" Target="https://code.visualstudio.com/docs/remote/wsl" TargetMode="External"/><Relationship Id="rId4" Type="http://schemas.openxmlformats.org/officeDocument/2006/relationships/hyperlink" Target="https://apps.microsoft.com/store/detail/windows-subsystem-for-linux/9P9TQF7MRM4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IMsalGscG3oK9yk6jDyWk0cxztnr4xKpVt4YpZMeRg4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hyperlink" Target="https://www.deviantart.com/n-studios-2/art/Microsoft-Windows-8-Logo-336604102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www.pngall.com/macos-png" TargetMode="External"/><Relationship Id="rId2" Type="http://schemas.openxmlformats.org/officeDocument/2006/relationships/hyperlink" Target="https://support.apple.com/guide/terminal/open-or-quit-terminal-apd5265185d-f365-44cb-8b09-71a064a42125/mac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deviantart.com/windytheplaneh/art/with-speedvideo-Ubuntu-logo-vector-1-599350984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freepngimg.com/png/69421-logo-distribution-ubuntu-unix-linux-hd-image-free-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90986-A458-45C0-A7CD-87EF3E02FB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Linux Commands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C3287-6BFB-476A-880E-2FC3AF3876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013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F229CA-98A0-425C-8BD0-C61EA27C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command prompt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4823-3EC9-4A71-AF32-BC426394B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Executes exactly what you tell it to do. It will not intuit your meaning.</a:t>
            </a:r>
          </a:p>
          <a:p>
            <a:endParaRPr lang="en-US" dirty="0"/>
          </a:p>
          <a:p>
            <a:r>
              <a:rPr lang="en-US" dirty="0"/>
              <a:t>Returns any values on the next 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FDF7D-FA5B-9E32-9DEC-C405353A7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1168" y="5625816"/>
            <a:ext cx="8369969" cy="110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0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F229CA-98A0-425C-8BD0-C61EA27C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commands: </a:t>
            </a:r>
            <a:r>
              <a:rPr lang="en-US" dirty="0">
                <a:latin typeface="Lucida Console" panose="020B0609040504020204" pitchFamily="49" charset="0"/>
              </a:rPr>
              <a:t>echo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4823-3EC9-4A71-AF32-BC426394B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Repeats text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echo "Hello, world"</a:t>
            </a:r>
          </a:p>
          <a:p>
            <a:r>
              <a:rPr lang="en-US" dirty="0"/>
              <a:t>Unveils the contents of variables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echo "$HOME"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63D041-7A34-F595-4774-0E66303416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984"/>
          <a:stretch/>
        </p:blipFill>
        <p:spPr>
          <a:xfrm>
            <a:off x="4761683" y="4001294"/>
            <a:ext cx="7166192" cy="20767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2980BE-9451-3886-B72A-3B6F05B04868}"/>
              </a:ext>
            </a:extLst>
          </p:cNvPr>
          <p:cNvSpPr/>
          <p:nvPr/>
        </p:nvSpPr>
        <p:spPr>
          <a:xfrm>
            <a:off x="8059272" y="4869526"/>
            <a:ext cx="3774140" cy="41158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DFE873-E200-A7E2-8346-AC67B7996FD8}"/>
              </a:ext>
            </a:extLst>
          </p:cNvPr>
          <p:cNvSpPr/>
          <p:nvPr/>
        </p:nvSpPr>
        <p:spPr>
          <a:xfrm>
            <a:off x="4492487" y="5281115"/>
            <a:ext cx="7699513" cy="7969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D200EE2-B746-037A-AC51-6C0AA9A724FB}"/>
              </a:ext>
            </a:extLst>
          </p:cNvPr>
          <p:cNvSpPr/>
          <p:nvPr/>
        </p:nvSpPr>
        <p:spPr>
          <a:xfrm>
            <a:off x="4492487" y="4452731"/>
            <a:ext cx="7699513" cy="8283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53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F229CA-98A0-425C-8BD0-C61EA27C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commands: </a:t>
            </a:r>
            <a:r>
              <a:rPr lang="en-US" dirty="0" err="1">
                <a:latin typeface="Lucida Console" panose="020B0609040504020204" pitchFamily="49" charset="0"/>
              </a:rPr>
              <a:t>whoami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4823-3EC9-4A71-AF32-BC426394B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Tells you your user name</a:t>
            </a:r>
            <a:endParaRPr lang="en-US" dirty="0">
              <a:latin typeface="Lucida Console" panose="020B0609040504020204" pitchFamily="49" charset="0"/>
            </a:endParaRP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E84C1E-C91B-7B36-67D6-5336EF9F0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709" y="4724341"/>
            <a:ext cx="6077819" cy="188992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E143D9C-27CA-4202-4717-3E3E13E506FB}"/>
              </a:ext>
            </a:extLst>
          </p:cNvPr>
          <p:cNvSpPr/>
          <p:nvPr/>
        </p:nvSpPr>
        <p:spPr>
          <a:xfrm>
            <a:off x="4492487" y="5298629"/>
            <a:ext cx="7699513" cy="13156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“Where am I?” </a:t>
            </a:r>
            <a:r>
              <a:rPr lang="en-US" dirty="0" err="1">
                <a:latin typeface="Lucida Console" panose="020B0609040504020204" pitchFamily="49" charset="0"/>
              </a:rPr>
              <a:t>pwd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Spongebob Spongebob Squarepants GIF - Spongebob Spongebob Squarepants Where  Am I - Discover &amp; Share GIFs">
            <a:extLst>
              <a:ext uri="{FF2B5EF4-FFF2-40B4-BE49-F238E27FC236}">
                <a16:creationId xmlns:a16="http://schemas.microsoft.com/office/drawing/2014/main" id="{034680FE-AA84-4156-1FE8-71082DA08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61" y="228600"/>
            <a:ext cx="47434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308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“where” mean?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9571"/>
            <a:ext cx="5181600" cy="5388428"/>
          </a:xfrm>
        </p:spPr>
        <p:txBody>
          <a:bodyPr>
            <a:normAutofit/>
          </a:bodyPr>
          <a:lstStyle/>
          <a:p>
            <a:r>
              <a:rPr lang="en-US" dirty="0"/>
              <a:t>No matter where you are, you are always at    .     </a:t>
            </a:r>
          </a:p>
          <a:p>
            <a:endParaRPr lang="en-US" dirty="0"/>
          </a:p>
          <a:p>
            <a:r>
              <a:rPr lang="en-US" dirty="0"/>
              <a:t>You have a location relative to the root of the file system; the “absolute” path</a:t>
            </a:r>
          </a:p>
          <a:p>
            <a:endParaRPr lang="en-US" dirty="0"/>
          </a:p>
          <a:p>
            <a:r>
              <a:rPr lang="en-US" dirty="0"/>
              <a:t>You have a location relative to the current folder you are in; the “relative” path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940D87-4EDE-5234-5F3B-C1F069FAE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978" b="9978"/>
          <a:stretch/>
        </p:blipFill>
        <p:spPr>
          <a:xfrm>
            <a:off x="7333402" y="1825625"/>
            <a:ext cx="44884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76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“Where am I?” </a:t>
            </a:r>
            <a:r>
              <a:rPr lang="en-US" dirty="0" err="1">
                <a:latin typeface="Lucida Console" panose="020B0609040504020204" pitchFamily="49" charset="0"/>
              </a:rPr>
              <a:t>pwd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u="sng" dirty="0"/>
              <a:t>p</a:t>
            </a:r>
            <a:r>
              <a:rPr lang="en-US" dirty="0"/>
              <a:t>rint </a:t>
            </a:r>
            <a:r>
              <a:rPr lang="en-US" b="1" u="sng" dirty="0"/>
              <a:t>w</a:t>
            </a:r>
            <a:r>
              <a:rPr lang="en-US" dirty="0"/>
              <a:t>orking </a:t>
            </a:r>
            <a:r>
              <a:rPr lang="en-US" b="1" u="sng" dirty="0"/>
              <a:t>d</a:t>
            </a:r>
            <a:r>
              <a:rPr lang="en-US" dirty="0"/>
              <a:t>irectory</a:t>
            </a:r>
          </a:p>
          <a:p>
            <a:endParaRPr lang="en-US" dirty="0"/>
          </a:p>
          <a:p>
            <a:r>
              <a:rPr lang="en-US" dirty="0"/>
              <a:t>This tells you where you are using the absolute path</a:t>
            </a:r>
          </a:p>
          <a:p>
            <a:pPr lvl="1"/>
            <a:r>
              <a:rPr lang="en-US" dirty="0"/>
              <a:t>Notice that it starts with / </a:t>
            </a:r>
          </a:p>
          <a:p>
            <a:pPr lvl="1"/>
            <a:r>
              <a:rPr lang="en-US" dirty="0"/>
              <a:t>This tells us how to get there from the root of the file system … it will be true in any other location</a:t>
            </a:r>
          </a:p>
        </p:txBody>
      </p:sp>
      <p:pic>
        <p:nvPicPr>
          <p:cNvPr id="2050" name="Picture 2" descr="Spongebob Spongebob Squarepants GIF - Spongebob Spongebob Squarepants Where  Am I - Discover &amp; Share GIFs">
            <a:extLst>
              <a:ext uri="{FF2B5EF4-FFF2-40B4-BE49-F238E27FC236}">
                <a16:creationId xmlns:a16="http://schemas.microsoft.com/office/drawing/2014/main" id="{034680FE-AA84-4156-1FE8-71082DA08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261" y="228600"/>
            <a:ext cx="474345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1644E0-5539-54D7-999C-67404AF41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5911" y="4856561"/>
            <a:ext cx="4849800" cy="163631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D705116-1B90-6260-8657-4C764A14B552}"/>
              </a:ext>
            </a:extLst>
          </p:cNvPr>
          <p:cNvSpPr/>
          <p:nvPr/>
        </p:nvSpPr>
        <p:spPr>
          <a:xfrm>
            <a:off x="4492487" y="5298630"/>
            <a:ext cx="7699513" cy="11942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75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761F042-8EDA-4883-B6B2-996650066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767" y="4683884"/>
            <a:ext cx="9728233" cy="212025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D5C5AC2-A0CA-5C3E-A0DA-FAC833397FA0}"/>
              </a:ext>
            </a:extLst>
          </p:cNvPr>
          <p:cNvSpPr/>
          <p:nvPr/>
        </p:nvSpPr>
        <p:spPr>
          <a:xfrm>
            <a:off x="5504331" y="5464654"/>
            <a:ext cx="2141036" cy="41158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“What is here?” </a:t>
            </a:r>
            <a:r>
              <a:rPr lang="en-US" dirty="0">
                <a:latin typeface="Lucida Console" panose="020B0609040504020204" pitchFamily="49" charset="0"/>
              </a:rPr>
              <a:t>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u="sng" dirty="0"/>
              <a:t>l</a:t>
            </a:r>
            <a:r>
              <a:rPr lang="en-US" dirty="0"/>
              <a:t>i</a:t>
            </a:r>
            <a:r>
              <a:rPr lang="en-US" b="1" u="sng" dirty="0"/>
              <a:t>s</a:t>
            </a:r>
            <a:r>
              <a:rPr lang="en-US" dirty="0"/>
              <a:t>t</a:t>
            </a:r>
          </a:p>
          <a:p>
            <a:r>
              <a:rPr lang="en-US" dirty="0"/>
              <a:t>This tells you which files are in here with you.</a:t>
            </a:r>
          </a:p>
          <a:p>
            <a:r>
              <a:rPr lang="en-US" dirty="0"/>
              <a:t>Alternatively, you can specify a directory to examine (</a:t>
            </a:r>
            <a:r>
              <a:rPr lang="en-US" dirty="0" err="1"/>
              <a:t>rel</a:t>
            </a:r>
            <a:r>
              <a:rPr lang="en-US" dirty="0"/>
              <a:t> or abs)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DC1C29-AB9E-A822-45A1-4B2B837D3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196" y="1224177"/>
            <a:ext cx="6386804" cy="12028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C0A2F7A-A776-B713-CD60-6BBBBF402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8686" y="2892697"/>
            <a:ext cx="5115114" cy="13255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78750FE-2611-041A-7414-E8AE7CBAE4E6}"/>
              </a:ext>
            </a:extLst>
          </p:cNvPr>
          <p:cNvSpPr/>
          <p:nvPr/>
        </p:nvSpPr>
        <p:spPr>
          <a:xfrm>
            <a:off x="4946486" y="1645813"/>
            <a:ext cx="7699513" cy="781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8567B4-D3C6-88D1-6E56-2D8D068F326C}"/>
              </a:ext>
            </a:extLst>
          </p:cNvPr>
          <p:cNvSpPr/>
          <p:nvPr/>
        </p:nvSpPr>
        <p:spPr>
          <a:xfrm>
            <a:off x="6172202" y="3363410"/>
            <a:ext cx="5181598" cy="854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A92D6E-A070-1B9A-1A13-495683D04B1B}"/>
              </a:ext>
            </a:extLst>
          </p:cNvPr>
          <p:cNvSpPr/>
          <p:nvPr/>
        </p:nvSpPr>
        <p:spPr>
          <a:xfrm>
            <a:off x="2463766" y="5154597"/>
            <a:ext cx="9728233" cy="735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186372C-E83F-CFDB-BFE8-DAF404D8E4B2}"/>
              </a:ext>
            </a:extLst>
          </p:cNvPr>
          <p:cNvSpPr/>
          <p:nvPr/>
        </p:nvSpPr>
        <p:spPr>
          <a:xfrm>
            <a:off x="2463767" y="5889812"/>
            <a:ext cx="9728233" cy="914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4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5" grpId="0" animBg="1"/>
      <p:bldP spid="11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around a file system </a:t>
            </a:r>
            <a:r>
              <a:rPr lang="en-US" dirty="0">
                <a:latin typeface="Lucida Console" panose="020B0609040504020204" pitchFamily="49" charset="0"/>
              </a:rPr>
              <a:t>cd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u="sng" dirty="0"/>
              <a:t>c</a:t>
            </a:r>
            <a:r>
              <a:rPr lang="en-US" dirty="0"/>
              <a:t>hange </a:t>
            </a:r>
            <a:r>
              <a:rPr lang="en-US" b="1" u="sng" dirty="0"/>
              <a:t>d</a:t>
            </a:r>
            <a:r>
              <a:rPr lang="en-US" dirty="0"/>
              <a:t>irectory</a:t>
            </a:r>
          </a:p>
          <a:p>
            <a:r>
              <a:rPr lang="en-US" dirty="0"/>
              <a:t>This lets you move from one directory to another</a:t>
            </a:r>
          </a:p>
          <a:p>
            <a:r>
              <a:rPr lang="en-US" dirty="0"/>
              <a:t>Can specify relative or absolute paths (just like </a:t>
            </a:r>
            <a:r>
              <a:rPr lang="en-US" dirty="0">
                <a:latin typeface="Lucida Console" panose="020B0609040504020204" pitchFamily="49" charset="0"/>
              </a:rPr>
              <a:t>ls</a:t>
            </a:r>
            <a:r>
              <a:rPr lang="en-US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2FB32-E5AB-F896-407E-E4D1E27F0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0877" y="4016253"/>
            <a:ext cx="8102592" cy="274014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4C6B79-87C2-E0F3-DEEE-BD385A1CD5D1}"/>
              </a:ext>
            </a:extLst>
          </p:cNvPr>
          <p:cNvSpPr/>
          <p:nvPr/>
        </p:nvSpPr>
        <p:spPr>
          <a:xfrm>
            <a:off x="9152477" y="4479561"/>
            <a:ext cx="2734723" cy="41158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01AF6A-1290-6A13-664E-84E35498AF7D}"/>
              </a:ext>
            </a:extLst>
          </p:cNvPr>
          <p:cNvSpPr/>
          <p:nvPr/>
        </p:nvSpPr>
        <p:spPr>
          <a:xfrm>
            <a:off x="9152477" y="5180533"/>
            <a:ext cx="2734723" cy="41158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F7DE87-156E-4CC3-1D74-71E073A91FCB}"/>
              </a:ext>
            </a:extLst>
          </p:cNvPr>
          <p:cNvSpPr/>
          <p:nvPr/>
        </p:nvSpPr>
        <p:spPr>
          <a:xfrm>
            <a:off x="11353800" y="5556880"/>
            <a:ext cx="533400" cy="41158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221674-8B30-E8A2-038C-EAB3B56C22FA}"/>
              </a:ext>
            </a:extLst>
          </p:cNvPr>
          <p:cNvSpPr/>
          <p:nvPr/>
        </p:nvSpPr>
        <p:spPr>
          <a:xfrm>
            <a:off x="3970877" y="4413556"/>
            <a:ext cx="8221123" cy="355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D1100B-48F5-B7C7-7D26-55B0C9A23315}"/>
              </a:ext>
            </a:extLst>
          </p:cNvPr>
          <p:cNvSpPr/>
          <p:nvPr/>
        </p:nvSpPr>
        <p:spPr>
          <a:xfrm>
            <a:off x="3970877" y="4776791"/>
            <a:ext cx="8221123" cy="781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F596CA-E4B3-FDC8-A76C-D434E35D6D6B}"/>
              </a:ext>
            </a:extLst>
          </p:cNvPr>
          <p:cNvSpPr/>
          <p:nvPr/>
        </p:nvSpPr>
        <p:spPr>
          <a:xfrm>
            <a:off x="3970877" y="5934396"/>
            <a:ext cx="8102592" cy="8298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5E93BDF-D551-6714-C0C4-635D291CE32E}"/>
              </a:ext>
            </a:extLst>
          </p:cNvPr>
          <p:cNvSpPr/>
          <p:nvPr/>
        </p:nvSpPr>
        <p:spPr>
          <a:xfrm>
            <a:off x="3929464" y="5549034"/>
            <a:ext cx="8221123" cy="4194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7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cd ../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310467" cy="4351338"/>
          </a:xfrm>
        </p:spPr>
        <p:txBody>
          <a:bodyPr/>
          <a:lstStyle/>
          <a:p>
            <a:r>
              <a:rPr lang="en-US" b="1" u="sng" dirty="0"/>
              <a:t>c</a:t>
            </a:r>
            <a:r>
              <a:rPr lang="en-US" dirty="0"/>
              <a:t>hange </a:t>
            </a:r>
            <a:r>
              <a:rPr lang="en-US" b="1" u="sng" dirty="0"/>
              <a:t>d</a:t>
            </a:r>
            <a:r>
              <a:rPr lang="en-US" dirty="0"/>
              <a:t>irectory</a:t>
            </a:r>
          </a:p>
          <a:p>
            <a:r>
              <a:rPr lang="en-US" dirty="0"/>
              <a:t>.. </a:t>
            </a:r>
          </a:p>
          <a:p>
            <a:pPr lvl="1"/>
            <a:r>
              <a:rPr lang="en-US" dirty="0"/>
              <a:t>The parental directory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A678A1-B2A8-4C60-1EB9-442CABB27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27"/>
          <a:stretch/>
        </p:blipFill>
        <p:spPr>
          <a:xfrm>
            <a:off x="4148667" y="344622"/>
            <a:ext cx="7975601" cy="6373030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5C77B901-A247-9525-A644-B394C2B816E6}"/>
              </a:ext>
            </a:extLst>
          </p:cNvPr>
          <p:cNvSpPr/>
          <p:nvPr/>
        </p:nvSpPr>
        <p:spPr>
          <a:xfrm>
            <a:off x="11219330" y="1027906"/>
            <a:ext cx="891492" cy="5326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4">
            <a:extLst>
              <a:ext uri="{FF2B5EF4-FFF2-40B4-BE49-F238E27FC236}">
                <a16:creationId xmlns:a16="http://schemas.microsoft.com/office/drawing/2014/main" id="{C140667B-C88D-0EB9-1B64-978A61DFE966}"/>
              </a:ext>
            </a:extLst>
          </p:cNvPr>
          <p:cNvSpPr/>
          <p:nvPr/>
        </p:nvSpPr>
        <p:spPr>
          <a:xfrm>
            <a:off x="9118351" y="1424382"/>
            <a:ext cx="891492" cy="40124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178AC2CF-B66D-5C59-6BA3-F4BCFC8F1F81}"/>
              </a:ext>
            </a:extLst>
          </p:cNvPr>
          <p:cNvSpPr/>
          <p:nvPr/>
        </p:nvSpPr>
        <p:spPr>
          <a:xfrm>
            <a:off x="9118351" y="2095305"/>
            <a:ext cx="1074520" cy="40124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8">
            <a:extLst>
              <a:ext uri="{FF2B5EF4-FFF2-40B4-BE49-F238E27FC236}">
                <a16:creationId xmlns:a16="http://schemas.microsoft.com/office/drawing/2014/main" id="{B16B16A8-0E22-EAF8-6058-8CA08729F12E}"/>
              </a:ext>
            </a:extLst>
          </p:cNvPr>
          <p:cNvSpPr/>
          <p:nvPr/>
        </p:nvSpPr>
        <p:spPr>
          <a:xfrm>
            <a:off x="6832599" y="2496548"/>
            <a:ext cx="891492" cy="40124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0">
            <a:extLst>
              <a:ext uri="{FF2B5EF4-FFF2-40B4-BE49-F238E27FC236}">
                <a16:creationId xmlns:a16="http://schemas.microsoft.com/office/drawing/2014/main" id="{D7762E3E-F9D3-AA91-0D07-C2546DB65968}"/>
              </a:ext>
            </a:extLst>
          </p:cNvPr>
          <p:cNvSpPr/>
          <p:nvPr/>
        </p:nvSpPr>
        <p:spPr>
          <a:xfrm>
            <a:off x="6832599" y="3151749"/>
            <a:ext cx="2929966" cy="40124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2">
            <a:extLst>
              <a:ext uri="{FF2B5EF4-FFF2-40B4-BE49-F238E27FC236}">
                <a16:creationId xmlns:a16="http://schemas.microsoft.com/office/drawing/2014/main" id="{DBA74328-1F8D-5739-5AAA-A29A88F95CC7}"/>
              </a:ext>
            </a:extLst>
          </p:cNvPr>
          <p:cNvSpPr/>
          <p:nvPr/>
        </p:nvSpPr>
        <p:spPr>
          <a:xfrm>
            <a:off x="7599207" y="3587459"/>
            <a:ext cx="1074520" cy="40124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4">
            <a:extLst>
              <a:ext uri="{FF2B5EF4-FFF2-40B4-BE49-F238E27FC236}">
                <a16:creationId xmlns:a16="http://schemas.microsoft.com/office/drawing/2014/main" id="{7C88971D-7D8C-1372-989A-3365019C7EE8}"/>
              </a:ext>
            </a:extLst>
          </p:cNvPr>
          <p:cNvSpPr/>
          <p:nvPr/>
        </p:nvSpPr>
        <p:spPr>
          <a:xfrm>
            <a:off x="7504705" y="4203588"/>
            <a:ext cx="1477929" cy="40124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6">
            <a:extLst>
              <a:ext uri="{FF2B5EF4-FFF2-40B4-BE49-F238E27FC236}">
                <a16:creationId xmlns:a16="http://schemas.microsoft.com/office/drawing/2014/main" id="{EC255575-8465-C319-E8C7-8341F2DAF9E1}"/>
              </a:ext>
            </a:extLst>
          </p:cNvPr>
          <p:cNvSpPr/>
          <p:nvPr/>
        </p:nvSpPr>
        <p:spPr>
          <a:xfrm>
            <a:off x="6921874" y="4600226"/>
            <a:ext cx="1074520" cy="40124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18">
            <a:extLst>
              <a:ext uri="{FF2B5EF4-FFF2-40B4-BE49-F238E27FC236}">
                <a16:creationId xmlns:a16="http://schemas.microsoft.com/office/drawing/2014/main" id="{11A5A58A-B483-6C49-B2DA-868C94D98D6C}"/>
              </a:ext>
            </a:extLst>
          </p:cNvPr>
          <p:cNvSpPr/>
          <p:nvPr/>
        </p:nvSpPr>
        <p:spPr>
          <a:xfrm>
            <a:off x="6921874" y="5298609"/>
            <a:ext cx="1074520" cy="40124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20">
            <a:extLst>
              <a:ext uri="{FF2B5EF4-FFF2-40B4-BE49-F238E27FC236}">
                <a16:creationId xmlns:a16="http://schemas.microsoft.com/office/drawing/2014/main" id="{C8142214-2502-F17F-9BE7-EC36D601392A}"/>
              </a:ext>
            </a:extLst>
          </p:cNvPr>
          <p:cNvSpPr/>
          <p:nvPr/>
        </p:nvSpPr>
        <p:spPr>
          <a:xfrm>
            <a:off x="6967446" y="5699852"/>
            <a:ext cx="1074520" cy="40124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1">
            <a:extLst>
              <a:ext uri="{FF2B5EF4-FFF2-40B4-BE49-F238E27FC236}">
                <a16:creationId xmlns:a16="http://schemas.microsoft.com/office/drawing/2014/main" id="{9C77CFEF-8696-25D9-97C4-E0CD9EFC0F12}"/>
              </a:ext>
            </a:extLst>
          </p:cNvPr>
          <p:cNvSpPr/>
          <p:nvPr/>
        </p:nvSpPr>
        <p:spPr>
          <a:xfrm>
            <a:off x="4114800" y="687303"/>
            <a:ext cx="8043333" cy="73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3">
            <a:extLst>
              <a:ext uri="{FF2B5EF4-FFF2-40B4-BE49-F238E27FC236}">
                <a16:creationId xmlns:a16="http://schemas.microsoft.com/office/drawing/2014/main" id="{D539E326-E357-F249-9777-A9A20ADE1A3E}"/>
              </a:ext>
            </a:extLst>
          </p:cNvPr>
          <p:cNvSpPr/>
          <p:nvPr/>
        </p:nvSpPr>
        <p:spPr>
          <a:xfrm>
            <a:off x="4114799" y="1388877"/>
            <a:ext cx="8043333" cy="360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5">
            <a:extLst>
              <a:ext uri="{FF2B5EF4-FFF2-40B4-BE49-F238E27FC236}">
                <a16:creationId xmlns:a16="http://schemas.microsoft.com/office/drawing/2014/main" id="{C147DED6-773B-FE1A-5A3C-048F6DAB8780}"/>
              </a:ext>
            </a:extLst>
          </p:cNvPr>
          <p:cNvSpPr/>
          <p:nvPr/>
        </p:nvSpPr>
        <p:spPr>
          <a:xfrm>
            <a:off x="4136465" y="1749491"/>
            <a:ext cx="8043333" cy="7429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7">
            <a:extLst>
              <a:ext uri="{FF2B5EF4-FFF2-40B4-BE49-F238E27FC236}">
                <a16:creationId xmlns:a16="http://schemas.microsoft.com/office/drawing/2014/main" id="{248D6629-2D4F-6B28-2560-76499EC1104B}"/>
              </a:ext>
            </a:extLst>
          </p:cNvPr>
          <p:cNvSpPr/>
          <p:nvPr/>
        </p:nvSpPr>
        <p:spPr>
          <a:xfrm>
            <a:off x="4080935" y="2464044"/>
            <a:ext cx="8043333" cy="3758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9">
            <a:extLst>
              <a:ext uri="{FF2B5EF4-FFF2-40B4-BE49-F238E27FC236}">
                <a16:creationId xmlns:a16="http://schemas.microsoft.com/office/drawing/2014/main" id="{1BA323D4-7795-FBB6-9790-98F75AC5F5C4}"/>
              </a:ext>
            </a:extLst>
          </p:cNvPr>
          <p:cNvSpPr/>
          <p:nvPr/>
        </p:nvSpPr>
        <p:spPr>
          <a:xfrm>
            <a:off x="4135220" y="2839907"/>
            <a:ext cx="8043333" cy="6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11">
            <a:extLst>
              <a:ext uri="{FF2B5EF4-FFF2-40B4-BE49-F238E27FC236}">
                <a16:creationId xmlns:a16="http://schemas.microsoft.com/office/drawing/2014/main" id="{D94F6509-237F-A35E-4C5A-DDDEFA0898F9}"/>
              </a:ext>
            </a:extLst>
          </p:cNvPr>
          <p:cNvSpPr/>
          <p:nvPr/>
        </p:nvSpPr>
        <p:spPr>
          <a:xfrm>
            <a:off x="4067489" y="3538752"/>
            <a:ext cx="8043333" cy="342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13">
            <a:extLst>
              <a:ext uri="{FF2B5EF4-FFF2-40B4-BE49-F238E27FC236}">
                <a16:creationId xmlns:a16="http://schemas.microsoft.com/office/drawing/2014/main" id="{E07335E1-AF56-124C-446B-90BF73766D18}"/>
              </a:ext>
            </a:extLst>
          </p:cNvPr>
          <p:cNvSpPr/>
          <p:nvPr/>
        </p:nvSpPr>
        <p:spPr>
          <a:xfrm>
            <a:off x="4108078" y="3873242"/>
            <a:ext cx="8043333" cy="7361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15">
            <a:extLst>
              <a:ext uri="{FF2B5EF4-FFF2-40B4-BE49-F238E27FC236}">
                <a16:creationId xmlns:a16="http://schemas.microsoft.com/office/drawing/2014/main" id="{00B1BF27-7EE9-58DF-5501-7668B9A2A127}"/>
              </a:ext>
            </a:extLst>
          </p:cNvPr>
          <p:cNvSpPr/>
          <p:nvPr/>
        </p:nvSpPr>
        <p:spPr>
          <a:xfrm>
            <a:off x="4135219" y="4613709"/>
            <a:ext cx="8043333" cy="3428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17">
            <a:extLst>
              <a:ext uri="{FF2B5EF4-FFF2-40B4-BE49-F238E27FC236}">
                <a16:creationId xmlns:a16="http://schemas.microsoft.com/office/drawing/2014/main" id="{FD566308-FD13-F864-08B1-7C98810DEB15}"/>
              </a:ext>
            </a:extLst>
          </p:cNvPr>
          <p:cNvSpPr/>
          <p:nvPr/>
        </p:nvSpPr>
        <p:spPr>
          <a:xfrm>
            <a:off x="4138458" y="4940025"/>
            <a:ext cx="8043333" cy="6983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19">
            <a:extLst>
              <a:ext uri="{FF2B5EF4-FFF2-40B4-BE49-F238E27FC236}">
                <a16:creationId xmlns:a16="http://schemas.microsoft.com/office/drawing/2014/main" id="{6488299C-8CBE-AD9E-1E15-25429AF20817}"/>
              </a:ext>
            </a:extLst>
          </p:cNvPr>
          <p:cNvSpPr/>
          <p:nvPr/>
        </p:nvSpPr>
        <p:spPr>
          <a:xfrm>
            <a:off x="4091144" y="5642695"/>
            <a:ext cx="8043333" cy="360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21">
            <a:extLst>
              <a:ext uri="{FF2B5EF4-FFF2-40B4-BE49-F238E27FC236}">
                <a16:creationId xmlns:a16="http://schemas.microsoft.com/office/drawing/2014/main" id="{9A8A1EE2-4E83-74EE-1136-BC536439AD36}"/>
              </a:ext>
            </a:extLst>
          </p:cNvPr>
          <p:cNvSpPr/>
          <p:nvPr/>
        </p:nvSpPr>
        <p:spPr>
          <a:xfrm>
            <a:off x="4114799" y="5993066"/>
            <a:ext cx="8043333" cy="724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4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8" grpId="0" animBg="1"/>
      <p:bldP spid="29" grpId="0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Lucida Console" panose="020B0609040504020204" pitchFamily="49" charset="0"/>
              </a:rPr>
              <a:t>cd ~</a:t>
            </a:r>
            <a:r>
              <a:rPr lang="en-US" dirty="0"/>
              <a:t> and </a:t>
            </a:r>
            <a:r>
              <a:rPr lang="en-US" dirty="0">
                <a:latin typeface="Lucida Console" panose="020B0609040504020204" pitchFamily="49" charset="0"/>
              </a:rPr>
              <a:t>cd -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310467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c</a:t>
            </a:r>
            <a:r>
              <a:rPr lang="en-US" dirty="0"/>
              <a:t>hange </a:t>
            </a:r>
            <a:r>
              <a:rPr lang="en-US" b="1" u="sng" dirty="0"/>
              <a:t>d</a:t>
            </a:r>
            <a:r>
              <a:rPr lang="en-US" dirty="0"/>
              <a:t>irectory</a:t>
            </a:r>
          </a:p>
          <a:p>
            <a:r>
              <a:rPr lang="en-US" dirty="0">
                <a:latin typeface="Lucida Console" panose="020B0609040504020204" pitchFamily="49" charset="0"/>
              </a:rPr>
              <a:t>..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The parental directory</a:t>
            </a:r>
          </a:p>
          <a:p>
            <a:r>
              <a:rPr lang="en-US" dirty="0">
                <a:latin typeface="Lucida Console" panose="020B0609040504020204" pitchFamily="49" charset="0"/>
              </a:rPr>
              <a:t>~</a:t>
            </a:r>
          </a:p>
          <a:p>
            <a:pPr lvl="1"/>
            <a:r>
              <a:rPr lang="en-US" dirty="0"/>
              <a:t>Your home directory (</a:t>
            </a:r>
            <a:r>
              <a:rPr lang="en-US" dirty="0">
                <a:latin typeface="Lucida Console" panose="020B0609040504020204" pitchFamily="49" charset="0"/>
              </a:rPr>
              <a:t>$HOME</a:t>
            </a:r>
            <a:r>
              <a:rPr lang="en-US" dirty="0"/>
              <a:t>)</a:t>
            </a:r>
          </a:p>
          <a:p>
            <a:r>
              <a:rPr lang="en-US" dirty="0"/>
              <a:t>-</a:t>
            </a:r>
          </a:p>
          <a:p>
            <a:pPr lvl="1"/>
            <a:r>
              <a:rPr lang="en-US" dirty="0"/>
              <a:t>The previous directory you were 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F415D9-226B-AB99-D9FE-4BA0F7ECD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4970" y="1502230"/>
            <a:ext cx="7327416" cy="51673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318492-C503-4D3D-3EFD-9CB4E2116F03}"/>
              </a:ext>
            </a:extLst>
          </p:cNvPr>
          <p:cNvSpPr txBox="1"/>
          <p:nvPr/>
        </p:nvSpPr>
        <p:spPr>
          <a:xfrm>
            <a:off x="8682628" y="365125"/>
            <a:ext cx="3329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00" dirty="0">
                <a:latin typeface="Lucida Console" panose="020B0609040504020204" pitchFamily="49" charset="0"/>
              </a:rPr>
              <a:t>~</a:t>
            </a:r>
            <a:r>
              <a:rPr lang="en-US" sz="4200" dirty="0">
                <a:latin typeface="Edwardian Script ITC" panose="030303020407070D0804" pitchFamily="66" charset="0"/>
              </a:rPr>
              <a:t> is where the heart is</a:t>
            </a:r>
          </a:p>
        </p:txBody>
      </p:sp>
      <p:sp>
        <p:nvSpPr>
          <p:cNvPr id="4" name="2">
            <a:extLst>
              <a:ext uri="{FF2B5EF4-FFF2-40B4-BE49-F238E27FC236}">
                <a16:creationId xmlns:a16="http://schemas.microsoft.com/office/drawing/2014/main" id="{07694647-0A64-BBA5-DA14-B540F4A7FE62}"/>
              </a:ext>
            </a:extLst>
          </p:cNvPr>
          <p:cNvSpPr/>
          <p:nvPr/>
        </p:nvSpPr>
        <p:spPr>
          <a:xfrm>
            <a:off x="7360024" y="2265351"/>
            <a:ext cx="891492" cy="308846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4">
            <a:extLst>
              <a:ext uri="{FF2B5EF4-FFF2-40B4-BE49-F238E27FC236}">
                <a16:creationId xmlns:a16="http://schemas.microsoft.com/office/drawing/2014/main" id="{4DF7F5EB-171C-5166-4345-BCAB226B1386}"/>
              </a:ext>
            </a:extLst>
          </p:cNvPr>
          <p:cNvSpPr/>
          <p:nvPr/>
        </p:nvSpPr>
        <p:spPr>
          <a:xfrm>
            <a:off x="7360024" y="2639535"/>
            <a:ext cx="891492" cy="29042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6">
            <a:extLst>
              <a:ext uri="{FF2B5EF4-FFF2-40B4-BE49-F238E27FC236}">
                <a16:creationId xmlns:a16="http://schemas.microsoft.com/office/drawing/2014/main" id="{744290A9-3968-896A-A03C-E6B40B0B00A3}"/>
              </a:ext>
            </a:extLst>
          </p:cNvPr>
          <p:cNvSpPr/>
          <p:nvPr/>
        </p:nvSpPr>
        <p:spPr>
          <a:xfrm>
            <a:off x="7370941" y="3274577"/>
            <a:ext cx="1907530" cy="384994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8">
            <a:extLst>
              <a:ext uri="{FF2B5EF4-FFF2-40B4-BE49-F238E27FC236}">
                <a16:creationId xmlns:a16="http://schemas.microsoft.com/office/drawing/2014/main" id="{1AA31FF6-0CA9-6ABB-7481-D7B3477753C0}"/>
              </a:ext>
            </a:extLst>
          </p:cNvPr>
          <p:cNvSpPr/>
          <p:nvPr/>
        </p:nvSpPr>
        <p:spPr>
          <a:xfrm>
            <a:off x="8861009" y="3635399"/>
            <a:ext cx="1907530" cy="384994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10">
            <a:extLst>
              <a:ext uri="{FF2B5EF4-FFF2-40B4-BE49-F238E27FC236}">
                <a16:creationId xmlns:a16="http://schemas.microsoft.com/office/drawing/2014/main" id="{7B2F6E84-9156-933E-7E3E-772132B5E470}"/>
              </a:ext>
            </a:extLst>
          </p:cNvPr>
          <p:cNvSpPr/>
          <p:nvPr/>
        </p:nvSpPr>
        <p:spPr>
          <a:xfrm>
            <a:off x="8861008" y="4359951"/>
            <a:ext cx="2972403" cy="384994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12">
            <a:extLst>
              <a:ext uri="{FF2B5EF4-FFF2-40B4-BE49-F238E27FC236}">
                <a16:creationId xmlns:a16="http://schemas.microsoft.com/office/drawing/2014/main" id="{2BD26038-C821-97D8-3B77-B8EBD10A288D}"/>
              </a:ext>
            </a:extLst>
          </p:cNvPr>
          <p:cNvSpPr/>
          <p:nvPr/>
        </p:nvSpPr>
        <p:spPr>
          <a:xfrm>
            <a:off x="9567294" y="4699509"/>
            <a:ext cx="1907530" cy="384994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14">
            <a:extLst>
              <a:ext uri="{FF2B5EF4-FFF2-40B4-BE49-F238E27FC236}">
                <a16:creationId xmlns:a16="http://schemas.microsoft.com/office/drawing/2014/main" id="{7CC9A78B-B716-2EC1-8FAB-383EA9B0741D}"/>
              </a:ext>
            </a:extLst>
          </p:cNvPr>
          <p:cNvSpPr/>
          <p:nvPr/>
        </p:nvSpPr>
        <p:spPr>
          <a:xfrm>
            <a:off x="9567294" y="5380398"/>
            <a:ext cx="1907530" cy="384994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1">
            <a:extLst>
              <a:ext uri="{FF2B5EF4-FFF2-40B4-BE49-F238E27FC236}">
                <a16:creationId xmlns:a16="http://schemas.microsoft.com/office/drawing/2014/main" id="{5C1C4462-FAE6-239F-93A6-BCC1F95A4ECA}"/>
              </a:ext>
            </a:extLst>
          </p:cNvPr>
          <p:cNvSpPr/>
          <p:nvPr/>
        </p:nvSpPr>
        <p:spPr>
          <a:xfrm>
            <a:off x="4421140" y="1863350"/>
            <a:ext cx="8043333" cy="710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3">
            <a:extLst>
              <a:ext uri="{FF2B5EF4-FFF2-40B4-BE49-F238E27FC236}">
                <a16:creationId xmlns:a16="http://schemas.microsoft.com/office/drawing/2014/main" id="{D44DFC62-9AA3-1CDF-F2A3-8B442524EC48}"/>
              </a:ext>
            </a:extLst>
          </p:cNvPr>
          <p:cNvSpPr/>
          <p:nvPr/>
        </p:nvSpPr>
        <p:spPr>
          <a:xfrm>
            <a:off x="4421140" y="2566679"/>
            <a:ext cx="8043333" cy="363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5">
            <a:extLst>
              <a:ext uri="{FF2B5EF4-FFF2-40B4-BE49-F238E27FC236}">
                <a16:creationId xmlns:a16="http://schemas.microsoft.com/office/drawing/2014/main" id="{554B801B-DCB0-09CC-F01C-A0174D504B18}"/>
              </a:ext>
            </a:extLst>
          </p:cNvPr>
          <p:cNvSpPr/>
          <p:nvPr/>
        </p:nvSpPr>
        <p:spPr>
          <a:xfrm>
            <a:off x="4421139" y="2906673"/>
            <a:ext cx="8043333" cy="73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7">
            <a:extLst>
              <a:ext uri="{FF2B5EF4-FFF2-40B4-BE49-F238E27FC236}">
                <a16:creationId xmlns:a16="http://schemas.microsoft.com/office/drawing/2014/main" id="{7ABB8FE1-6076-1AE3-6DD0-C82DACBB4C39}"/>
              </a:ext>
            </a:extLst>
          </p:cNvPr>
          <p:cNvSpPr/>
          <p:nvPr/>
        </p:nvSpPr>
        <p:spPr>
          <a:xfrm>
            <a:off x="4421139" y="3635846"/>
            <a:ext cx="8043333" cy="363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9">
            <a:extLst>
              <a:ext uri="{FF2B5EF4-FFF2-40B4-BE49-F238E27FC236}">
                <a16:creationId xmlns:a16="http://schemas.microsoft.com/office/drawing/2014/main" id="{6D38E60B-F3C5-80E1-A09C-56B1841501A2}"/>
              </a:ext>
            </a:extLst>
          </p:cNvPr>
          <p:cNvSpPr/>
          <p:nvPr/>
        </p:nvSpPr>
        <p:spPr>
          <a:xfrm>
            <a:off x="4421138" y="3975840"/>
            <a:ext cx="8043333" cy="73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11">
            <a:extLst>
              <a:ext uri="{FF2B5EF4-FFF2-40B4-BE49-F238E27FC236}">
                <a16:creationId xmlns:a16="http://schemas.microsoft.com/office/drawing/2014/main" id="{6A9C0BCB-0B5D-752C-37AD-AF00BDCA8CD7}"/>
              </a:ext>
            </a:extLst>
          </p:cNvPr>
          <p:cNvSpPr/>
          <p:nvPr/>
        </p:nvSpPr>
        <p:spPr>
          <a:xfrm>
            <a:off x="4421137" y="4659327"/>
            <a:ext cx="8043333" cy="3632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13">
            <a:extLst>
              <a:ext uri="{FF2B5EF4-FFF2-40B4-BE49-F238E27FC236}">
                <a16:creationId xmlns:a16="http://schemas.microsoft.com/office/drawing/2014/main" id="{8DD766A2-EF3B-9A3D-AE5F-99724013F814}"/>
              </a:ext>
            </a:extLst>
          </p:cNvPr>
          <p:cNvSpPr/>
          <p:nvPr/>
        </p:nvSpPr>
        <p:spPr>
          <a:xfrm>
            <a:off x="4421136" y="4999321"/>
            <a:ext cx="8043333" cy="7353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15">
            <a:extLst>
              <a:ext uri="{FF2B5EF4-FFF2-40B4-BE49-F238E27FC236}">
                <a16:creationId xmlns:a16="http://schemas.microsoft.com/office/drawing/2014/main" id="{6DD727AC-C8FB-3C75-7AA8-03852F292D77}"/>
              </a:ext>
            </a:extLst>
          </p:cNvPr>
          <p:cNvSpPr/>
          <p:nvPr/>
        </p:nvSpPr>
        <p:spPr>
          <a:xfrm>
            <a:off x="4421135" y="5744335"/>
            <a:ext cx="8043333" cy="965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05195-1147-4A32-B27C-F5ABC1D05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950EC-B14F-48EE-93C9-09018E0676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Getting Linux</a:t>
            </a:r>
          </a:p>
          <a:p>
            <a:r>
              <a:rPr lang="en-US" dirty="0"/>
              <a:t>Navigating Linux</a:t>
            </a:r>
          </a:p>
          <a:p>
            <a:r>
              <a:rPr lang="en-US" dirty="0"/>
              <a:t>Doing things in Linux</a:t>
            </a:r>
          </a:p>
          <a:p>
            <a:r>
              <a:rPr lang="en-US" dirty="0"/>
              <a:t>Looking at bioinformatics files (fastq,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Intro to Homework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Many ideas taken from http://korflab.ucdavis.edu/bootcamp.html</a:t>
            </a:r>
          </a:p>
          <a:p>
            <a:endParaRPr lang="en-US" dirty="0"/>
          </a:p>
        </p:txBody>
      </p:sp>
      <p:pic>
        <p:nvPicPr>
          <p:cNvPr id="6" name="Content Placeholder 5" descr="Single emperor penguin">
            <a:extLst>
              <a:ext uri="{FF2B5EF4-FFF2-40B4-BE49-F238E27FC236}">
                <a16:creationId xmlns:a16="http://schemas.microsoft.com/office/drawing/2014/main" id="{069EEF83-5D4E-40C4-AA4F-294CE969038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7046"/>
            <a:ext cx="5181600" cy="3448496"/>
          </a:xfrm>
        </p:spPr>
      </p:pic>
    </p:spTree>
    <p:extLst>
      <p:ext uri="{BB962C8B-B14F-4D97-AF65-F5344CB8AC3E}">
        <p14:creationId xmlns:p14="http://schemas.microsoft.com/office/powerpoint/2010/main" val="18550056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note: TAB auto-complete. Do it.</a:t>
            </a:r>
            <a:endParaRPr lang="en-US" dirty="0">
              <a:latin typeface="Lucida Console" panose="020B0609040504020204" pitchFamily="49" charset="0"/>
            </a:endParaRPr>
          </a:p>
        </p:txBody>
      </p:sp>
      <p:pic>
        <p:nvPicPr>
          <p:cNvPr id="4098" name="Picture 2" descr="you can always find me in the drift — Ian McDiarmid as Sheev Palpatine STAR  WARS:...">
            <a:extLst>
              <a:ext uri="{FF2B5EF4-FFF2-40B4-BE49-F238E27FC236}">
                <a16:creationId xmlns:a16="http://schemas.microsoft.com/office/drawing/2014/main" id="{1B915703-1E73-788F-6A35-191F90F95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21" y="1680254"/>
            <a:ext cx="5771216" cy="374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Do It Just Do It GIFs | Tenor">
            <a:extLst>
              <a:ext uri="{FF2B5EF4-FFF2-40B4-BE49-F238E27FC236}">
                <a16:creationId xmlns:a16="http://schemas.microsoft.com/office/drawing/2014/main" id="{60F312C5-9E7F-AAE5-9C3A-D65BDDDB77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122" y="2586264"/>
            <a:ext cx="5216214" cy="3906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21E4528-5389-FC43-2EEE-21FA013D0836}"/>
              </a:ext>
            </a:extLst>
          </p:cNvPr>
          <p:cNvSpPr txBox="1"/>
          <p:nvPr/>
        </p:nvSpPr>
        <p:spPr>
          <a:xfrm>
            <a:off x="838200" y="6041571"/>
            <a:ext cx="2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6964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 new directory </a:t>
            </a:r>
            <a:r>
              <a:rPr lang="en-US" dirty="0" err="1">
                <a:latin typeface="Lucida Console" panose="020B0609040504020204" pitchFamily="49" charset="0"/>
              </a:rPr>
              <a:t>mkdir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310467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m</a:t>
            </a:r>
            <a:r>
              <a:rPr lang="en-US" dirty="0"/>
              <a:t>a</a:t>
            </a:r>
            <a:r>
              <a:rPr lang="en-US" b="1" u="sng" dirty="0"/>
              <a:t>k</a:t>
            </a:r>
            <a:r>
              <a:rPr lang="en-US" dirty="0"/>
              <a:t>e </a:t>
            </a:r>
            <a:r>
              <a:rPr lang="en-US" b="1" u="sng" dirty="0"/>
              <a:t>dir</a:t>
            </a:r>
            <a:r>
              <a:rPr lang="en-US" dirty="0"/>
              <a:t>ectory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56BDD-F7EF-EF32-5C89-15F00FD64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462" y="3186203"/>
            <a:ext cx="8444982" cy="3306672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D4E33B6E-7B25-B706-0439-29D69D6A871B}"/>
              </a:ext>
            </a:extLst>
          </p:cNvPr>
          <p:cNvSpPr/>
          <p:nvPr/>
        </p:nvSpPr>
        <p:spPr>
          <a:xfrm>
            <a:off x="9105610" y="4074459"/>
            <a:ext cx="2647119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">
            <a:extLst>
              <a:ext uri="{FF2B5EF4-FFF2-40B4-BE49-F238E27FC236}">
                <a16:creationId xmlns:a16="http://schemas.microsoft.com/office/drawing/2014/main" id="{61F413C3-02C8-0256-31CC-0F236D49D3F9}"/>
              </a:ext>
            </a:extLst>
          </p:cNvPr>
          <p:cNvSpPr/>
          <p:nvPr/>
        </p:nvSpPr>
        <p:spPr>
          <a:xfrm>
            <a:off x="9105609" y="4463022"/>
            <a:ext cx="2647119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">
            <a:extLst>
              <a:ext uri="{FF2B5EF4-FFF2-40B4-BE49-F238E27FC236}">
                <a16:creationId xmlns:a16="http://schemas.microsoft.com/office/drawing/2014/main" id="{10875518-80A8-DE57-EAEF-D1A93B760CAA}"/>
              </a:ext>
            </a:extLst>
          </p:cNvPr>
          <p:cNvSpPr/>
          <p:nvPr/>
        </p:nvSpPr>
        <p:spPr>
          <a:xfrm>
            <a:off x="9105608" y="5283667"/>
            <a:ext cx="2647119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8">
            <a:extLst>
              <a:ext uri="{FF2B5EF4-FFF2-40B4-BE49-F238E27FC236}">
                <a16:creationId xmlns:a16="http://schemas.microsoft.com/office/drawing/2014/main" id="{C9F9F4EC-D20F-F8B0-A1AB-F82D38749D4F}"/>
              </a:ext>
            </a:extLst>
          </p:cNvPr>
          <p:cNvSpPr/>
          <p:nvPr/>
        </p:nvSpPr>
        <p:spPr>
          <a:xfrm>
            <a:off x="9105607" y="5644498"/>
            <a:ext cx="2647119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FAE82C50-5A0F-ED40-B3E7-03AD20208985}"/>
              </a:ext>
            </a:extLst>
          </p:cNvPr>
          <p:cNvSpPr/>
          <p:nvPr/>
        </p:nvSpPr>
        <p:spPr>
          <a:xfrm>
            <a:off x="3369462" y="3617259"/>
            <a:ext cx="8444982" cy="8202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3">
            <a:extLst>
              <a:ext uri="{FF2B5EF4-FFF2-40B4-BE49-F238E27FC236}">
                <a16:creationId xmlns:a16="http://schemas.microsoft.com/office/drawing/2014/main" id="{48E674B0-4C0F-E71E-EDF6-48149DCD41A1}"/>
              </a:ext>
            </a:extLst>
          </p:cNvPr>
          <p:cNvSpPr/>
          <p:nvPr/>
        </p:nvSpPr>
        <p:spPr>
          <a:xfrm>
            <a:off x="3369462" y="4440343"/>
            <a:ext cx="8444982" cy="3855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">
            <a:extLst>
              <a:ext uri="{FF2B5EF4-FFF2-40B4-BE49-F238E27FC236}">
                <a16:creationId xmlns:a16="http://schemas.microsoft.com/office/drawing/2014/main" id="{1C8C0FD6-22DF-F1E6-1866-315D01209446}"/>
              </a:ext>
            </a:extLst>
          </p:cNvPr>
          <p:cNvSpPr/>
          <p:nvPr/>
        </p:nvSpPr>
        <p:spPr>
          <a:xfrm>
            <a:off x="3369462" y="4834041"/>
            <a:ext cx="8444982" cy="8657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7">
            <a:extLst>
              <a:ext uri="{FF2B5EF4-FFF2-40B4-BE49-F238E27FC236}">
                <a16:creationId xmlns:a16="http://schemas.microsoft.com/office/drawing/2014/main" id="{8EE35EAE-CA94-3E38-6FED-1B371FD3B714}"/>
              </a:ext>
            </a:extLst>
          </p:cNvPr>
          <p:cNvSpPr/>
          <p:nvPr/>
        </p:nvSpPr>
        <p:spPr>
          <a:xfrm>
            <a:off x="3369462" y="5710444"/>
            <a:ext cx="8444982" cy="3608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9">
            <a:extLst>
              <a:ext uri="{FF2B5EF4-FFF2-40B4-BE49-F238E27FC236}">
                <a16:creationId xmlns:a16="http://schemas.microsoft.com/office/drawing/2014/main" id="{6884312A-E486-4D16-BB77-AF287AFD8EED}"/>
              </a:ext>
            </a:extLst>
          </p:cNvPr>
          <p:cNvSpPr/>
          <p:nvPr/>
        </p:nvSpPr>
        <p:spPr>
          <a:xfrm>
            <a:off x="3369462" y="6041075"/>
            <a:ext cx="8444982" cy="4772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0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Flags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310467" cy="5032375"/>
          </a:xfrm>
        </p:spPr>
        <p:txBody>
          <a:bodyPr>
            <a:normAutofit/>
          </a:bodyPr>
          <a:lstStyle/>
          <a:p>
            <a:r>
              <a:rPr lang="en-US" dirty="0"/>
              <a:t>Flags can be used to change the functionality of a program.</a:t>
            </a:r>
          </a:p>
          <a:p>
            <a:endParaRPr lang="en-US" dirty="0"/>
          </a:p>
          <a:p>
            <a:r>
              <a:rPr lang="en-US" dirty="0"/>
              <a:t>They typically start with -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EF3B17-98D7-46E8-D7C4-D65EAE667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418" y="144599"/>
            <a:ext cx="5561418" cy="6550115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1C873B52-6016-3C0A-B084-FF039CCE45D4}"/>
              </a:ext>
            </a:extLst>
          </p:cNvPr>
          <p:cNvSpPr/>
          <p:nvPr/>
        </p:nvSpPr>
        <p:spPr>
          <a:xfrm>
            <a:off x="9858644" y="846371"/>
            <a:ext cx="1073816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4">
            <a:extLst>
              <a:ext uri="{FF2B5EF4-FFF2-40B4-BE49-F238E27FC236}">
                <a16:creationId xmlns:a16="http://schemas.microsoft.com/office/drawing/2014/main" id="{D8DE83D5-5471-44AE-7FB8-4140451AF976}"/>
              </a:ext>
            </a:extLst>
          </p:cNvPr>
          <p:cNvSpPr/>
          <p:nvPr/>
        </p:nvSpPr>
        <p:spPr>
          <a:xfrm>
            <a:off x="9858644" y="1808070"/>
            <a:ext cx="1073816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BD54C634-57ED-809F-7E7D-CECE20C10817}"/>
              </a:ext>
            </a:extLst>
          </p:cNvPr>
          <p:cNvSpPr/>
          <p:nvPr/>
        </p:nvSpPr>
        <p:spPr>
          <a:xfrm>
            <a:off x="9863795" y="2545183"/>
            <a:ext cx="1324157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8">
            <a:extLst>
              <a:ext uri="{FF2B5EF4-FFF2-40B4-BE49-F238E27FC236}">
                <a16:creationId xmlns:a16="http://schemas.microsoft.com/office/drawing/2014/main" id="{65C405B3-AB89-1050-31A9-F69C604174FB}"/>
              </a:ext>
            </a:extLst>
          </p:cNvPr>
          <p:cNvSpPr/>
          <p:nvPr/>
        </p:nvSpPr>
        <p:spPr>
          <a:xfrm>
            <a:off x="9962071" y="4619154"/>
            <a:ext cx="1073816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D618A6C0-9EC1-0CF7-570F-5093116CEFF6}"/>
              </a:ext>
            </a:extLst>
          </p:cNvPr>
          <p:cNvSpPr/>
          <p:nvPr/>
        </p:nvSpPr>
        <p:spPr>
          <a:xfrm>
            <a:off x="5881417" y="505527"/>
            <a:ext cx="5669607" cy="6904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3">
            <a:extLst>
              <a:ext uri="{FF2B5EF4-FFF2-40B4-BE49-F238E27FC236}">
                <a16:creationId xmlns:a16="http://schemas.microsoft.com/office/drawing/2014/main" id="{FE2034DE-0505-45C5-BAA4-40CA4F1CE0DD}"/>
              </a:ext>
            </a:extLst>
          </p:cNvPr>
          <p:cNvSpPr/>
          <p:nvPr/>
        </p:nvSpPr>
        <p:spPr>
          <a:xfrm>
            <a:off x="5881416" y="1195994"/>
            <a:ext cx="5669607" cy="10138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5">
            <a:extLst>
              <a:ext uri="{FF2B5EF4-FFF2-40B4-BE49-F238E27FC236}">
                <a16:creationId xmlns:a16="http://schemas.microsoft.com/office/drawing/2014/main" id="{EBA296C3-009C-CE06-E899-1D6FAB7B6314}"/>
              </a:ext>
            </a:extLst>
          </p:cNvPr>
          <p:cNvSpPr/>
          <p:nvPr/>
        </p:nvSpPr>
        <p:spPr>
          <a:xfrm>
            <a:off x="5881416" y="2216197"/>
            <a:ext cx="5669607" cy="7041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" name="7">
            <a:extLst>
              <a:ext uri="{FF2B5EF4-FFF2-40B4-BE49-F238E27FC236}">
                <a16:creationId xmlns:a16="http://schemas.microsoft.com/office/drawing/2014/main" id="{277FCA21-5EF8-2ECA-3718-E57E6CF3C32F}"/>
              </a:ext>
            </a:extLst>
          </p:cNvPr>
          <p:cNvSpPr/>
          <p:nvPr/>
        </p:nvSpPr>
        <p:spPr>
          <a:xfrm>
            <a:off x="5827323" y="2920342"/>
            <a:ext cx="5669607" cy="20618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9">
            <a:extLst>
              <a:ext uri="{FF2B5EF4-FFF2-40B4-BE49-F238E27FC236}">
                <a16:creationId xmlns:a16="http://schemas.microsoft.com/office/drawing/2014/main" id="{C0D218DE-7BBE-96FC-9139-4E56BCA34E87}"/>
              </a:ext>
            </a:extLst>
          </p:cNvPr>
          <p:cNvSpPr/>
          <p:nvPr/>
        </p:nvSpPr>
        <p:spPr>
          <a:xfrm>
            <a:off x="5827323" y="4963573"/>
            <a:ext cx="5669607" cy="2060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help </a:t>
            </a:r>
            <a:r>
              <a:rPr lang="en-US" dirty="0">
                <a:latin typeface="Lucida Console" panose="020B0609040504020204" pitchFamily="49" charset="0"/>
              </a:rPr>
              <a:t>man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310467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man</a:t>
            </a:r>
            <a:r>
              <a:rPr lang="en-US" dirty="0"/>
              <a:t>ual pages</a:t>
            </a:r>
          </a:p>
          <a:p>
            <a:r>
              <a:rPr lang="en-US" dirty="0"/>
              <a:t>Press </a:t>
            </a:r>
            <a:r>
              <a:rPr lang="en-US" dirty="0">
                <a:latin typeface="Lucida Console" panose="020B0609040504020204" pitchFamily="49" charset="0"/>
              </a:rPr>
              <a:t>q</a:t>
            </a:r>
            <a:r>
              <a:rPr lang="en-US" dirty="0"/>
              <a:t> to quit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975C3-470A-F844-80D1-83BF489B7CF6}"/>
              </a:ext>
            </a:extLst>
          </p:cNvPr>
          <p:cNvSpPr txBox="1"/>
          <p:nvPr/>
        </p:nvSpPr>
        <p:spPr>
          <a:xfrm>
            <a:off x="838200" y="6041571"/>
            <a:ext cx="2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883122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or renaming files </a:t>
            </a:r>
            <a:r>
              <a:rPr lang="en-US" dirty="0">
                <a:latin typeface="Lucida Console" panose="020B0609040504020204" pitchFamily="49" charset="0"/>
              </a:rPr>
              <a:t>mv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310467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m</a:t>
            </a:r>
            <a:r>
              <a:rPr lang="en-US" dirty="0"/>
              <a:t>o</a:t>
            </a:r>
            <a:r>
              <a:rPr lang="en-US" b="1" u="sng" dirty="0"/>
              <a:t>v</a:t>
            </a:r>
            <a:r>
              <a:rPr lang="en-US" dirty="0"/>
              <a:t>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8CFCA7-1B31-F23D-B237-4419B248D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677" y="2381708"/>
            <a:ext cx="9605138" cy="4247691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C103E872-953C-62F6-1506-2E12E9DE4068}"/>
              </a:ext>
            </a:extLst>
          </p:cNvPr>
          <p:cNvSpPr/>
          <p:nvPr/>
        </p:nvSpPr>
        <p:spPr>
          <a:xfrm>
            <a:off x="6124575" y="2989809"/>
            <a:ext cx="5772150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4">
            <a:extLst>
              <a:ext uri="{FF2B5EF4-FFF2-40B4-BE49-F238E27FC236}">
                <a16:creationId xmlns:a16="http://schemas.microsoft.com/office/drawing/2014/main" id="{5C74F8A6-3356-695E-DE07-E92593AC27FC}"/>
              </a:ext>
            </a:extLst>
          </p:cNvPr>
          <p:cNvSpPr/>
          <p:nvPr/>
        </p:nvSpPr>
        <p:spPr>
          <a:xfrm>
            <a:off x="6124575" y="3391058"/>
            <a:ext cx="5772150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668D911C-EAC4-B175-1C27-0D912F17FC07}"/>
              </a:ext>
            </a:extLst>
          </p:cNvPr>
          <p:cNvSpPr/>
          <p:nvPr/>
        </p:nvSpPr>
        <p:spPr>
          <a:xfrm>
            <a:off x="6124575" y="3960980"/>
            <a:ext cx="5772150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8">
            <a:extLst>
              <a:ext uri="{FF2B5EF4-FFF2-40B4-BE49-F238E27FC236}">
                <a16:creationId xmlns:a16="http://schemas.microsoft.com/office/drawing/2014/main" id="{DC029E97-3518-D795-F09D-583EB8633F85}"/>
              </a:ext>
            </a:extLst>
          </p:cNvPr>
          <p:cNvSpPr/>
          <p:nvPr/>
        </p:nvSpPr>
        <p:spPr>
          <a:xfrm>
            <a:off x="6124575" y="4543732"/>
            <a:ext cx="5772150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0">
            <a:extLst>
              <a:ext uri="{FF2B5EF4-FFF2-40B4-BE49-F238E27FC236}">
                <a16:creationId xmlns:a16="http://schemas.microsoft.com/office/drawing/2014/main" id="{ABE4B5C2-1EFD-A777-0AE4-6DA52E24835B}"/>
              </a:ext>
            </a:extLst>
          </p:cNvPr>
          <p:cNvSpPr/>
          <p:nvPr/>
        </p:nvSpPr>
        <p:spPr>
          <a:xfrm>
            <a:off x="6124575" y="4906802"/>
            <a:ext cx="5772150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12">
            <a:extLst>
              <a:ext uri="{FF2B5EF4-FFF2-40B4-BE49-F238E27FC236}">
                <a16:creationId xmlns:a16="http://schemas.microsoft.com/office/drawing/2014/main" id="{889BBE11-A57F-E80C-4987-88EB3CFA0C1F}"/>
              </a:ext>
            </a:extLst>
          </p:cNvPr>
          <p:cNvSpPr/>
          <p:nvPr/>
        </p:nvSpPr>
        <p:spPr>
          <a:xfrm>
            <a:off x="6124575" y="5472569"/>
            <a:ext cx="5772150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">
            <a:extLst>
              <a:ext uri="{FF2B5EF4-FFF2-40B4-BE49-F238E27FC236}">
                <a16:creationId xmlns:a16="http://schemas.microsoft.com/office/drawing/2014/main" id="{255861FE-CE9B-BF68-7176-C907612C0B60}"/>
              </a:ext>
            </a:extLst>
          </p:cNvPr>
          <p:cNvSpPr/>
          <p:nvPr/>
        </p:nvSpPr>
        <p:spPr>
          <a:xfrm>
            <a:off x="2301818" y="2700592"/>
            <a:ext cx="9775882" cy="65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3">
            <a:extLst>
              <a:ext uri="{FF2B5EF4-FFF2-40B4-BE49-F238E27FC236}">
                <a16:creationId xmlns:a16="http://schemas.microsoft.com/office/drawing/2014/main" id="{8CDA4F54-6B3F-9A22-3F37-3D58A2C9AA86}"/>
              </a:ext>
            </a:extLst>
          </p:cNvPr>
          <p:cNvSpPr/>
          <p:nvPr/>
        </p:nvSpPr>
        <p:spPr>
          <a:xfrm>
            <a:off x="2301818" y="3352879"/>
            <a:ext cx="9775882" cy="31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">
            <a:extLst>
              <a:ext uri="{FF2B5EF4-FFF2-40B4-BE49-F238E27FC236}">
                <a16:creationId xmlns:a16="http://schemas.microsoft.com/office/drawing/2014/main" id="{0CD292F7-F77E-8AE7-2319-CCF5EE70DE0B}"/>
              </a:ext>
            </a:extLst>
          </p:cNvPr>
          <p:cNvSpPr/>
          <p:nvPr/>
        </p:nvSpPr>
        <p:spPr>
          <a:xfrm>
            <a:off x="2301818" y="3671764"/>
            <a:ext cx="9775882" cy="65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7">
            <a:extLst>
              <a:ext uri="{FF2B5EF4-FFF2-40B4-BE49-F238E27FC236}">
                <a16:creationId xmlns:a16="http://schemas.microsoft.com/office/drawing/2014/main" id="{64564E9A-F86E-EFA5-C19C-F43DCF73F659}"/>
              </a:ext>
            </a:extLst>
          </p:cNvPr>
          <p:cNvSpPr/>
          <p:nvPr/>
        </p:nvSpPr>
        <p:spPr>
          <a:xfrm>
            <a:off x="2301818" y="4334365"/>
            <a:ext cx="9775882" cy="608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9">
            <a:extLst>
              <a:ext uri="{FF2B5EF4-FFF2-40B4-BE49-F238E27FC236}">
                <a16:creationId xmlns:a16="http://schemas.microsoft.com/office/drawing/2014/main" id="{E2A0D80A-2DBA-BC6A-6161-F3630F81EEEA}"/>
              </a:ext>
            </a:extLst>
          </p:cNvPr>
          <p:cNvSpPr/>
          <p:nvPr/>
        </p:nvSpPr>
        <p:spPr>
          <a:xfrm>
            <a:off x="2336677" y="4945575"/>
            <a:ext cx="9775882" cy="3188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11">
            <a:extLst>
              <a:ext uri="{FF2B5EF4-FFF2-40B4-BE49-F238E27FC236}">
                <a16:creationId xmlns:a16="http://schemas.microsoft.com/office/drawing/2014/main" id="{A0A0263E-1809-6DD3-2D4E-1E9909830A2B}"/>
              </a:ext>
            </a:extLst>
          </p:cNvPr>
          <p:cNvSpPr/>
          <p:nvPr/>
        </p:nvSpPr>
        <p:spPr>
          <a:xfrm>
            <a:off x="2301818" y="5277209"/>
            <a:ext cx="9775882" cy="6087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3">
            <a:extLst>
              <a:ext uri="{FF2B5EF4-FFF2-40B4-BE49-F238E27FC236}">
                <a16:creationId xmlns:a16="http://schemas.microsoft.com/office/drawing/2014/main" id="{2E9757C1-B312-9F3F-CCF2-B60D1501453A}"/>
              </a:ext>
            </a:extLst>
          </p:cNvPr>
          <p:cNvSpPr/>
          <p:nvPr/>
        </p:nvSpPr>
        <p:spPr>
          <a:xfrm>
            <a:off x="2336677" y="5890723"/>
            <a:ext cx="9775882" cy="7768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4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files </a:t>
            </a:r>
            <a:r>
              <a:rPr lang="en-US" dirty="0">
                <a:latin typeface="Lucida Console" panose="020B0609040504020204" pitchFamily="49" charset="0"/>
              </a:rPr>
              <a:t>cp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310467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c</a:t>
            </a:r>
            <a:r>
              <a:rPr lang="en-US" dirty="0"/>
              <a:t>o</a:t>
            </a:r>
            <a:r>
              <a:rPr lang="en-US" b="1" u="sng" dirty="0"/>
              <a:t>p</a:t>
            </a:r>
            <a:r>
              <a:rPr lang="en-US" dirty="0"/>
              <a:t>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97C844-7514-8A8D-24E1-D0AD64135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100" y="3282502"/>
            <a:ext cx="10431331" cy="3210373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ED31C5AB-C762-95EC-48CD-4F548D5A4992}"/>
              </a:ext>
            </a:extLst>
          </p:cNvPr>
          <p:cNvSpPr/>
          <p:nvPr/>
        </p:nvSpPr>
        <p:spPr>
          <a:xfrm>
            <a:off x="5581650" y="3978741"/>
            <a:ext cx="6141428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">
            <a:extLst>
              <a:ext uri="{FF2B5EF4-FFF2-40B4-BE49-F238E27FC236}">
                <a16:creationId xmlns:a16="http://schemas.microsoft.com/office/drawing/2014/main" id="{4F03BA4C-0C66-E903-8C72-88EB664A86B8}"/>
              </a:ext>
            </a:extLst>
          </p:cNvPr>
          <p:cNvSpPr/>
          <p:nvPr/>
        </p:nvSpPr>
        <p:spPr>
          <a:xfrm>
            <a:off x="5581648" y="4341811"/>
            <a:ext cx="6141429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">
            <a:extLst>
              <a:ext uri="{FF2B5EF4-FFF2-40B4-BE49-F238E27FC236}">
                <a16:creationId xmlns:a16="http://schemas.microsoft.com/office/drawing/2014/main" id="{C11FA8F4-40A7-19DA-729F-94216BE4B904}"/>
              </a:ext>
            </a:extLst>
          </p:cNvPr>
          <p:cNvSpPr/>
          <p:nvPr/>
        </p:nvSpPr>
        <p:spPr>
          <a:xfrm>
            <a:off x="5581647" y="5081646"/>
            <a:ext cx="6243349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8">
            <a:extLst>
              <a:ext uri="{FF2B5EF4-FFF2-40B4-BE49-F238E27FC236}">
                <a16:creationId xmlns:a16="http://schemas.microsoft.com/office/drawing/2014/main" id="{AD674A74-6079-A268-1969-7C9793E9E61B}"/>
              </a:ext>
            </a:extLst>
          </p:cNvPr>
          <p:cNvSpPr/>
          <p:nvPr/>
        </p:nvSpPr>
        <p:spPr>
          <a:xfrm>
            <a:off x="5581647" y="5401120"/>
            <a:ext cx="6243349" cy="363070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7CB0C22D-233B-58E8-3016-164AB31CD1EC}"/>
              </a:ext>
            </a:extLst>
          </p:cNvPr>
          <p:cNvSpPr/>
          <p:nvPr/>
        </p:nvSpPr>
        <p:spPr>
          <a:xfrm>
            <a:off x="1399345" y="3670697"/>
            <a:ext cx="10577066" cy="65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3">
            <a:extLst>
              <a:ext uri="{FF2B5EF4-FFF2-40B4-BE49-F238E27FC236}">
                <a16:creationId xmlns:a16="http://schemas.microsoft.com/office/drawing/2014/main" id="{730C32CA-F287-4562-0547-B93EA894BD06}"/>
              </a:ext>
            </a:extLst>
          </p:cNvPr>
          <p:cNvSpPr/>
          <p:nvPr/>
        </p:nvSpPr>
        <p:spPr>
          <a:xfrm>
            <a:off x="1447005" y="4322985"/>
            <a:ext cx="10577065" cy="376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">
            <a:extLst>
              <a:ext uri="{FF2B5EF4-FFF2-40B4-BE49-F238E27FC236}">
                <a16:creationId xmlns:a16="http://schemas.microsoft.com/office/drawing/2014/main" id="{60CC002F-4AAE-75FA-CBA0-089E7827CFC6}"/>
              </a:ext>
            </a:extLst>
          </p:cNvPr>
          <p:cNvSpPr/>
          <p:nvPr/>
        </p:nvSpPr>
        <p:spPr>
          <a:xfrm>
            <a:off x="1399344" y="4709526"/>
            <a:ext cx="10577065" cy="652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7">
            <a:extLst>
              <a:ext uri="{FF2B5EF4-FFF2-40B4-BE49-F238E27FC236}">
                <a16:creationId xmlns:a16="http://schemas.microsoft.com/office/drawing/2014/main" id="{1BA2EEA7-3860-1013-098D-D412DF1CF395}"/>
              </a:ext>
            </a:extLst>
          </p:cNvPr>
          <p:cNvSpPr/>
          <p:nvPr/>
        </p:nvSpPr>
        <p:spPr>
          <a:xfrm>
            <a:off x="1447005" y="5368598"/>
            <a:ext cx="10577065" cy="376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9">
            <a:extLst>
              <a:ext uri="{FF2B5EF4-FFF2-40B4-BE49-F238E27FC236}">
                <a16:creationId xmlns:a16="http://schemas.microsoft.com/office/drawing/2014/main" id="{ADCC741C-95B4-384B-CE4C-FD8EB8215743}"/>
              </a:ext>
            </a:extLst>
          </p:cNvPr>
          <p:cNvSpPr/>
          <p:nvPr/>
        </p:nvSpPr>
        <p:spPr>
          <a:xfrm>
            <a:off x="1399344" y="5743709"/>
            <a:ext cx="10577065" cy="88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475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Symbolic links </a:t>
            </a:r>
            <a:r>
              <a:rPr lang="en-US" dirty="0">
                <a:latin typeface="Lucida Console" panose="020B0609040504020204" pitchFamily="49" charset="0"/>
              </a:rPr>
              <a:t>ln -s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310467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l</a:t>
            </a:r>
            <a:r>
              <a:rPr lang="en-US" dirty="0"/>
              <a:t>i</a:t>
            </a:r>
            <a:r>
              <a:rPr lang="en-US" b="1" u="sng" dirty="0"/>
              <a:t>n</a:t>
            </a:r>
            <a:r>
              <a:rPr lang="en-US" dirty="0"/>
              <a:t>k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D018931-8174-F2C4-B561-9314CADBE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90" y="2754630"/>
            <a:ext cx="11773419" cy="3931920"/>
          </a:xfrm>
          <a:prstGeom prst="rect">
            <a:avLst/>
          </a:prstGeom>
        </p:spPr>
      </p:pic>
      <p:sp>
        <p:nvSpPr>
          <p:cNvPr id="17" name="2">
            <a:extLst>
              <a:ext uri="{FF2B5EF4-FFF2-40B4-BE49-F238E27FC236}">
                <a16:creationId xmlns:a16="http://schemas.microsoft.com/office/drawing/2014/main" id="{F1FF5CAB-74BA-1F68-9D46-223824EA64E7}"/>
              </a:ext>
            </a:extLst>
          </p:cNvPr>
          <p:cNvSpPr/>
          <p:nvPr/>
        </p:nvSpPr>
        <p:spPr>
          <a:xfrm>
            <a:off x="3501390" y="3326761"/>
            <a:ext cx="8411936" cy="24353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4">
            <a:extLst>
              <a:ext uri="{FF2B5EF4-FFF2-40B4-BE49-F238E27FC236}">
                <a16:creationId xmlns:a16="http://schemas.microsoft.com/office/drawing/2014/main" id="{8FAAA871-3C86-65BF-CC2E-3496218F4CC7}"/>
              </a:ext>
            </a:extLst>
          </p:cNvPr>
          <p:cNvSpPr/>
          <p:nvPr/>
        </p:nvSpPr>
        <p:spPr>
          <a:xfrm>
            <a:off x="3501390" y="3570294"/>
            <a:ext cx="8362950" cy="24353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6">
            <a:extLst>
              <a:ext uri="{FF2B5EF4-FFF2-40B4-BE49-F238E27FC236}">
                <a16:creationId xmlns:a16="http://schemas.microsoft.com/office/drawing/2014/main" id="{DD96A251-AC67-F963-4D30-6B60678E376E}"/>
              </a:ext>
            </a:extLst>
          </p:cNvPr>
          <p:cNvSpPr/>
          <p:nvPr/>
        </p:nvSpPr>
        <p:spPr>
          <a:xfrm>
            <a:off x="3501390" y="4202751"/>
            <a:ext cx="8362950" cy="243533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">
            <a:extLst>
              <a:ext uri="{FF2B5EF4-FFF2-40B4-BE49-F238E27FC236}">
                <a16:creationId xmlns:a16="http://schemas.microsoft.com/office/drawing/2014/main" id="{724DB7B4-33F1-5FCF-A1E9-A04A88D0128C}"/>
              </a:ext>
            </a:extLst>
          </p:cNvPr>
          <p:cNvSpPr/>
          <p:nvPr/>
        </p:nvSpPr>
        <p:spPr>
          <a:xfrm>
            <a:off x="122663" y="3039771"/>
            <a:ext cx="11976410" cy="5704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3">
            <a:extLst>
              <a:ext uri="{FF2B5EF4-FFF2-40B4-BE49-F238E27FC236}">
                <a16:creationId xmlns:a16="http://schemas.microsoft.com/office/drawing/2014/main" id="{ECEEDDB4-A020-7E4B-9B8C-9C83C7348589}"/>
              </a:ext>
            </a:extLst>
          </p:cNvPr>
          <p:cNvSpPr/>
          <p:nvPr/>
        </p:nvSpPr>
        <p:spPr>
          <a:xfrm>
            <a:off x="122663" y="3620956"/>
            <a:ext cx="11976410" cy="2435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5">
            <a:extLst>
              <a:ext uri="{FF2B5EF4-FFF2-40B4-BE49-F238E27FC236}">
                <a16:creationId xmlns:a16="http://schemas.microsoft.com/office/drawing/2014/main" id="{DB1ADB52-9FE9-0F1F-17DD-B08812C91109}"/>
              </a:ext>
            </a:extLst>
          </p:cNvPr>
          <p:cNvSpPr/>
          <p:nvPr/>
        </p:nvSpPr>
        <p:spPr>
          <a:xfrm>
            <a:off x="122663" y="3864709"/>
            <a:ext cx="11976410" cy="5815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7">
            <a:extLst>
              <a:ext uri="{FF2B5EF4-FFF2-40B4-BE49-F238E27FC236}">
                <a16:creationId xmlns:a16="http://schemas.microsoft.com/office/drawing/2014/main" id="{666DF2E7-8540-DFE0-D1BE-AE844D1072B9}"/>
              </a:ext>
            </a:extLst>
          </p:cNvPr>
          <p:cNvSpPr/>
          <p:nvPr/>
        </p:nvSpPr>
        <p:spPr>
          <a:xfrm>
            <a:off x="107794" y="4445138"/>
            <a:ext cx="11976410" cy="2376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59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Copying directories </a:t>
            </a:r>
            <a:r>
              <a:rPr lang="en-US" dirty="0">
                <a:latin typeface="Lucida Console" panose="020B0609040504020204" pitchFamily="49" charset="0"/>
              </a:rPr>
              <a:t>cp -r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30BD8-3F1D-B207-5C08-18063E96DF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310467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c</a:t>
            </a:r>
            <a:r>
              <a:rPr lang="en-US" dirty="0"/>
              <a:t>o</a:t>
            </a:r>
            <a:r>
              <a:rPr lang="en-US" b="1" u="sng" dirty="0"/>
              <a:t>p</a:t>
            </a:r>
            <a:r>
              <a:rPr lang="en-US" dirty="0"/>
              <a:t>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E68BE-CD42-B8DC-96CA-994F1E71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419" y="2842591"/>
            <a:ext cx="9444804" cy="3736077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AA5FB7B8-ADDE-2C5E-719B-3F2C2A7B6A4A}"/>
              </a:ext>
            </a:extLst>
          </p:cNvPr>
          <p:cNvSpPr/>
          <p:nvPr/>
        </p:nvSpPr>
        <p:spPr>
          <a:xfrm>
            <a:off x="5212372" y="3603603"/>
            <a:ext cx="6141428" cy="35879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4">
            <a:extLst>
              <a:ext uri="{FF2B5EF4-FFF2-40B4-BE49-F238E27FC236}">
                <a16:creationId xmlns:a16="http://schemas.microsoft.com/office/drawing/2014/main" id="{A2E96560-35CD-83F0-253F-4BA198A9AA51}"/>
              </a:ext>
            </a:extLst>
          </p:cNvPr>
          <p:cNvSpPr/>
          <p:nvPr/>
        </p:nvSpPr>
        <p:spPr>
          <a:xfrm>
            <a:off x="5212372" y="4351832"/>
            <a:ext cx="6141428" cy="35879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">
            <a:extLst>
              <a:ext uri="{FF2B5EF4-FFF2-40B4-BE49-F238E27FC236}">
                <a16:creationId xmlns:a16="http://schemas.microsoft.com/office/drawing/2014/main" id="{B899B12A-630C-2FDB-67AD-82AAD830559C}"/>
              </a:ext>
            </a:extLst>
          </p:cNvPr>
          <p:cNvSpPr/>
          <p:nvPr/>
        </p:nvSpPr>
        <p:spPr>
          <a:xfrm>
            <a:off x="5212372" y="5114303"/>
            <a:ext cx="6141428" cy="35879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8">
            <a:extLst>
              <a:ext uri="{FF2B5EF4-FFF2-40B4-BE49-F238E27FC236}">
                <a16:creationId xmlns:a16="http://schemas.microsoft.com/office/drawing/2014/main" id="{4847FDAE-766C-CD1A-23C2-47C34A0C2E1E}"/>
              </a:ext>
            </a:extLst>
          </p:cNvPr>
          <p:cNvSpPr/>
          <p:nvPr/>
        </p:nvSpPr>
        <p:spPr>
          <a:xfrm>
            <a:off x="5212372" y="5452249"/>
            <a:ext cx="6141428" cy="35879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1">
            <a:extLst>
              <a:ext uri="{FF2B5EF4-FFF2-40B4-BE49-F238E27FC236}">
                <a16:creationId xmlns:a16="http://schemas.microsoft.com/office/drawing/2014/main" id="{4F6D03EC-E650-C6C3-95C7-EFBC80BAFE5B}"/>
              </a:ext>
            </a:extLst>
          </p:cNvPr>
          <p:cNvSpPr/>
          <p:nvPr/>
        </p:nvSpPr>
        <p:spPr>
          <a:xfrm>
            <a:off x="2241664" y="3202556"/>
            <a:ext cx="9701292" cy="759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3">
            <a:extLst>
              <a:ext uri="{FF2B5EF4-FFF2-40B4-BE49-F238E27FC236}">
                <a16:creationId xmlns:a16="http://schemas.microsoft.com/office/drawing/2014/main" id="{5607E9BF-F202-8BB0-57AE-328EC0386601}"/>
              </a:ext>
            </a:extLst>
          </p:cNvPr>
          <p:cNvSpPr/>
          <p:nvPr/>
        </p:nvSpPr>
        <p:spPr>
          <a:xfrm>
            <a:off x="2297419" y="3961889"/>
            <a:ext cx="9701292" cy="759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5">
            <a:extLst>
              <a:ext uri="{FF2B5EF4-FFF2-40B4-BE49-F238E27FC236}">
                <a16:creationId xmlns:a16="http://schemas.microsoft.com/office/drawing/2014/main" id="{89B11046-9D49-143F-E683-5F0578DDBF8C}"/>
              </a:ext>
            </a:extLst>
          </p:cNvPr>
          <p:cNvSpPr/>
          <p:nvPr/>
        </p:nvSpPr>
        <p:spPr>
          <a:xfrm>
            <a:off x="2297419" y="4714518"/>
            <a:ext cx="9701292" cy="759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7">
            <a:extLst>
              <a:ext uri="{FF2B5EF4-FFF2-40B4-BE49-F238E27FC236}">
                <a16:creationId xmlns:a16="http://schemas.microsoft.com/office/drawing/2014/main" id="{06B11E41-F3D8-0533-98A4-DCB4A8E4EC26}"/>
              </a:ext>
            </a:extLst>
          </p:cNvPr>
          <p:cNvSpPr/>
          <p:nvPr/>
        </p:nvSpPr>
        <p:spPr>
          <a:xfrm>
            <a:off x="2297419" y="5471411"/>
            <a:ext cx="9701292" cy="368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9">
            <a:extLst>
              <a:ext uri="{FF2B5EF4-FFF2-40B4-BE49-F238E27FC236}">
                <a16:creationId xmlns:a16="http://schemas.microsoft.com/office/drawing/2014/main" id="{83DA0E0C-469F-B964-BD9B-95AB20584039}"/>
              </a:ext>
            </a:extLst>
          </p:cNvPr>
          <p:cNvSpPr/>
          <p:nvPr/>
        </p:nvSpPr>
        <p:spPr>
          <a:xfrm>
            <a:off x="2241664" y="5847669"/>
            <a:ext cx="9701292" cy="7598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1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an empty file </a:t>
            </a:r>
            <a:r>
              <a:rPr lang="en-US" dirty="0">
                <a:latin typeface="Lucida Console" panose="020B0609040504020204" pitchFamily="49" charset="0"/>
              </a:rPr>
              <a:t>touch</a:t>
            </a:r>
          </a:p>
        </p:txBody>
      </p:sp>
      <p:pic>
        <p:nvPicPr>
          <p:cNvPr id="1026" name="Picture 2" descr="Don't Touch | Doge | Doge meme, Dog memes, Doge dog">
            <a:extLst>
              <a:ext uri="{FF2B5EF4-FFF2-40B4-BE49-F238E27FC236}">
                <a16:creationId xmlns:a16="http://schemas.microsoft.com/office/drawing/2014/main" id="{83AE2BD5-F845-DCC9-C5D6-3120F5828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206" y="179942"/>
            <a:ext cx="3417678" cy="2563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B9E4DB-72D2-53C0-8BD6-627F9C5BE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182" y="3341097"/>
            <a:ext cx="10567702" cy="3311319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842A7F53-DB50-2DC7-2304-27896AC46A5E}"/>
              </a:ext>
            </a:extLst>
          </p:cNvPr>
          <p:cNvSpPr/>
          <p:nvPr/>
        </p:nvSpPr>
        <p:spPr>
          <a:xfrm>
            <a:off x="8733692" y="3802895"/>
            <a:ext cx="3160624" cy="35879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">
            <a:extLst>
              <a:ext uri="{FF2B5EF4-FFF2-40B4-BE49-F238E27FC236}">
                <a16:creationId xmlns:a16="http://schemas.microsoft.com/office/drawing/2014/main" id="{0BCCAA6C-7043-7BB2-875F-88EC22F7E393}"/>
              </a:ext>
            </a:extLst>
          </p:cNvPr>
          <p:cNvSpPr/>
          <p:nvPr/>
        </p:nvSpPr>
        <p:spPr>
          <a:xfrm>
            <a:off x="8733692" y="4190765"/>
            <a:ext cx="3160624" cy="35879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6">
            <a:extLst>
              <a:ext uri="{FF2B5EF4-FFF2-40B4-BE49-F238E27FC236}">
                <a16:creationId xmlns:a16="http://schemas.microsoft.com/office/drawing/2014/main" id="{9553C571-5C79-2E77-6990-448766172188}"/>
              </a:ext>
            </a:extLst>
          </p:cNvPr>
          <p:cNvSpPr/>
          <p:nvPr/>
        </p:nvSpPr>
        <p:spPr>
          <a:xfrm>
            <a:off x="8733692" y="4968059"/>
            <a:ext cx="3160624" cy="35879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8">
            <a:extLst>
              <a:ext uri="{FF2B5EF4-FFF2-40B4-BE49-F238E27FC236}">
                <a16:creationId xmlns:a16="http://schemas.microsoft.com/office/drawing/2014/main" id="{DE139EFC-8EC6-1ACB-E02E-32ADCA0DBA5C}"/>
              </a:ext>
            </a:extLst>
          </p:cNvPr>
          <p:cNvSpPr/>
          <p:nvPr/>
        </p:nvSpPr>
        <p:spPr>
          <a:xfrm>
            <a:off x="8733692" y="5351310"/>
            <a:ext cx="3160624" cy="358797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C6D55D11-4E55-C7A6-562C-1066BC398EEF}"/>
              </a:ext>
            </a:extLst>
          </p:cNvPr>
          <p:cNvSpPr/>
          <p:nvPr/>
        </p:nvSpPr>
        <p:spPr>
          <a:xfrm>
            <a:off x="1304693" y="3797883"/>
            <a:ext cx="10656191" cy="368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3">
            <a:extLst>
              <a:ext uri="{FF2B5EF4-FFF2-40B4-BE49-F238E27FC236}">
                <a16:creationId xmlns:a16="http://schemas.microsoft.com/office/drawing/2014/main" id="{BB7AF055-E930-2368-D84F-731CD9B78F5F}"/>
              </a:ext>
            </a:extLst>
          </p:cNvPr>
          <p:cNvSpPr/>
          <p:nvPr/>
        </p:nvSpPr>
        <p:spPr>
          <a:xfrm>
            <a:off x="1393182" y="4170096"/>
            <a:ext cx="10656191" cy="368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5">
            <a:extLst>
              <a:ext uri="{FF2B5EF4-FFF2-40B4-BE49-F238E27FC236}">
                <a16:creationId xmlns:a16="http://schemas.microsoft.com/office/drawing/2014/main" id="{6AC4CD57-31C4-0214-9311-64E37F42A9FE}"/>
              </a:ext>
            </a:extLst>
          </p:cNvPr>
          <p:cNvSpPr/>
          <p:nvPr/>
        </p:nvSpPr>
        <p:spPr>
          <a:xfrm>
            <a:off x="1393182" y="4551071"/>
            <a:ext cx="10656191" cy="788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7">
            <a:extLst>
              <a:ext uri="{FF2B5EF4-FFF2-40B4-BE49-F238E27FC236}">
                <a16:creationId xmlns:a16="http://schemas.microsoft.com/office/drawing/2014/main" id="{0756AB4B-B7FE-DDCC-D3BD-953321654759}"/>
              </a:ext>
            </a:extLst>
          </p:cNvPr>
          <p:cNvSpPr/>
          <p:nvPr/>
        </p:nvSpPr>
        <p:spPr>
          <a:xfrm>
            <a:off x="1393182" y="5340020"/>
            <a:ext cx="10656191" cy="368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9">
            <a:extLst>
              <a:ext uri="{FF2B5EF4-FFF2-40B4-BE49-F238E27FC236}">
                <a16:creationId xmlns:a16="http://schemas.microsoft.com/office/drawing/2014/main" id="{9EF08766-1D37-9F85-B5A5-DA0AFC9A5433}"/>
              </a:ext>
            </a:extLst>
          </p:cNvPr>
          <p:cNvSpPr/>
          <p:nvPr/>
        </p:nvSpPr>
        <p:spPr>
          <a:xfrm>
            <a:off x="1393181" y="5704358"/>
            <a:ext cx="10656191" cy="9725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11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files </a:t>
            </a:r>
            <a:r>
              <a:rPr lang="en-US" dirty="0">
                <a:latin typeface="Lucida Console" panose="020B0609040504020204" pitchFamily="49" charset="0"/>
              </a:rPr>
              <a:t>rm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8788D1D-5397-A2AA-9594-446A780E7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674165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r</a:t>
            </a:r>
            <a:r>
              <a:rPr lang="en-US" dirty="0"/>
              <a:t>e</a:t>
            </a:r>
            <a:r>
              <a:rPr lang="en-US" b="1" u="sng" dirty="0"/>
              <a:t>m</a:t>
            </a:r>
            <a:r>
              <a:rPr lang="en-US" dirty="0"/>
              <a:t>ove</a:t>
            </a:r>
          </a:p>
          <a:p>
            <a:r>
              <a:rPr lang="en-US" b="1" dirty="0">
                <a:solidFill>
                  <a:srgbClr val="C00000"/>
                </a:solidFill>
              </a:rPr>
              <a:t>DANGER! THIS </a:t>
            </a:r>
            <a:r>
              <a:rPr lang="en-US" b="1" u="sng" dirty="0">
                <a:solidFill>
                  <a:srgbClr val="C00000"/>
                </a:solidFill>
              </a:rPr>
              <a:t>CANNOT</a:t>
            </a:r>
            <a:r>
              <a:rPr lang="en-US" b="1" dirty="0">
                <a:solidFill>
                  <a:srgbClr val="C00000"/>
                </a:solidFill>
              </a:rPr>
              <a:t> BE UNDONE!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71BC09-789A-E8EC-8EC4-DBAEB0E21F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3603" y="3995530"/>
            <a:ext cx="7922040" cy="2497345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9002C664-6FB2-E0C4-F8CF-DB97862DC51D}"/>
              </a:ext>
            </a:extLst>
          </p:cNvPr>
          <p:cNvSpPr/>
          <p:nvPr/>
        </p:nvSpPr>
        <p:spPr>
          <a:xfrm>
            <a:off x="8897815" y="4870010"/>
            <a:ext cx="3017094" cy="363929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">
            <a:extLst>
              <a:ext uri="{FF2B5EF4-FFF2-40B4-BE49-F238E27FC236}">
                <a16:creationId xmlns:a16="http://schemas.microsoft.com/office/drawing/2014/main" id="{A7F62061-6A47-815C-74DB-096619CBEF5A}"/>
              </a:ext>
            </a:extLst>
          </p:cNvPr>
          <p:cNvSpPr/>
          <p:nvPr/>
        </p:nvSpPr>
        <p:spPr>
          <a:xfrm>
            <a:off x="8897815" y="5215940"/>
            <a:ext cx="3017094" cy="363929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1">
            <a:extLst>
              <a:ext uri="{FF2B5EF4-FFF2-40B4-BE49-F238E27FC236}">
                <a16:creationId xmlns:a16="http://schemas.microsoft.com/office/drawing/2014/main" id="{08777259-5862-C0E1-8339-D3D30AD7E903}"/>
              </a:ext>
            </a:extLst>
          </p:cNvPr>
          <p:cNvSpPr/>
          <p:nvPr/>
        </p:nvSpPr>
        <p:spPr>
          <a:xfrm>
            <a:off x="3869473" y="4438184"/>
            <a:ext cx="8163713" cy="777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1F8E3714-6475-3A60-7336-8C717CD689A8}"/>
              </a:ext>
            </a:extLst>
          </p:cNvPr>
          <p:cNvSpPr/>
          <p:nvPr/>
        </p:nvSpPr>
        <p:spPr>
          <a:xfrm>
            <a:off x="3868615" y="5233938"/>
            <a:ext cx="8163713" cy="4142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3D943263-18B7-3147-4BD8-68A3A86C67F0}"/>
              </a:ext>
            </a:extLst>
          </p:cNvPr>
          <p:cNvSpPr/>
          <p:nvPr/>
        </p:nvSpPr>
        <p:spPr>
          <a:xfrm>
            <a:off x="3868615" y="5651388"/>
            <a:ext cx="8163713" cy="8650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128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upload.wikimedia.org/wikipedia/commons/thumb/9/9a/...">
            <a:extLst>
              <a:ext uri="{FF2B5EF4-FFF2-40B4-BE49-F238E27FC236}">
                <a16:creationId xmlns:a16="http://schemas.microsoft.com/office/drawing/2014/main" id="{4DC3321A-BE95-B990-1D82-74D0F1CC3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346" y="2345980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4434-BEE0-42FD-BDAB-4CAFE26F16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1323"/>
            <a:ext cx="7566932" cy="4935650"/>
          </a:xfrm>
        </p:spPr>
        <p:txBody>
          <a:bodyPr/>
          <a:lstStyle/>
          <a:p>
            <a:r>
              <a:rPr lang="en-US" dirty="0" err="1"/>
              <a:t>VisualStudio</a:t>
            </a:r>
            <a:r>
              <a:rPr lang="en-US" dirty="0"/>
              <a:t> Code (</a:t>
            </a:r>
            <a:r>
              <a:rPr lang="en-US" dirty="0" err="1"/>
              <a:t>VSCode</a:t>
            </a:r>
            <a:r>
              <a:rPr lang="en-US" dirty="0"/>
              <a:t>)</a:t>
            </a:r>
          </a:p>
          <a:p>
            <a:pPr lvl="1"/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Windows Subsystem for Linux</a:t>
            </a:r>
          </a:p>
          <a:p>
            <a:pPr lvl="1"/>
            <a:r>
              <a:rPr lang="en-US" dirty="0">
                <a:hlinkClick r:id="rId4"/>
              </a:rPr>
              <a:t>https://apps.microsoft.com/store/detail/windows-subsystem-for-linux/9P9TQF7MRM4R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/>
              <a:t>Installation instructions:</a:t>
            </a:r>
          </a:p>
          <a:p>
            <a:pPr lvl="1"/>
            <a:r>
              <a:rPr lang="en-US" dirty="0">
                <a:hlinkClick r:id="rId5"/>
              </a:rPr>
              <a:t>https://code.visualstudio.com/docs/remote/wsl</a:t>
            </a:r>
            <a:r>
              <a:rPr lang="en-US" dirty="0"/>
              <a:t> </a:t>
            </a:r>
          </a:p>
        </p:txBody>
      </p:sp>
      <p:pic>
        <p:nvPicPr>
          <p:cNvPr id="1028" name="Picture 4" descr="visualstudio.microsoft.com/wp-content/uploads/2019...">
            <a:extLst>
              <a:ext uri="{FF2B5EF4-FFF2-40B4-BE49-F238E27FC236}">
                <a16:creationId xmlns:a16="http://schemas.microsoft.com/office/drawing/2014/main" id="{ECD6D805-5A7C-F9BE-3C74-74E0CC6C0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6225" y="4285571"/>
            <a:ext cx="16668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&quot;Not Allowed&quot; Symbol 3">
            <a:extLst>
              <a:ext uri="{FF2B5EF4-FFF2-40B4-BE49-F238E27FC236}">
                <a16:creationId xmlns:a16="http://schemas.microsoft.com/office/drawing/2014/main" id="{42ECD67F-D977-9358-0D1E-5564DE36C9F7}"/>
              </a:ext>
            </a:extLst>
          </p:cNvPr>
          <p:cNvSpPr/>
          <p:nvPr/>
        </p:nvSpPr>
        <p:spPr>
          <a:xfrm>
            <a:off x="9987641" y="4143490"/>
            <a:ext cx="2068286" cy="2148590"/>
          </a:xfrm>
          <a:prstGeom prst="noSmoking">
            <a:avLst>
              <a:gd name="adj" fmla="val 8217"/>
            </a:avLst>
          </a:prstGeom>
          <a:solidFill>
            <a:srgbClr val="FF000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CEA14-667E-B4D9-E212-CC6C40871EF5}"/>
              </a:ext>
            </a:extLst>
          </p:cNvPr>
          <p:cNvSpPr txBox="1"/>
          <p:nvPr/>
        </p:nvSpPr>
        <p:spPr>
          <a:xfrm>
            <a:off x="8405132" y="6187856"/>
            <a:ext cx="4216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(NOT </a:t>
            </a:r>
            <a:r>
              <a:rPr lang="en-US" sz="3600" dirty="0" err="1"/>
              <a:t>VisualStudio</a:t>
            </a:r>
            <a:r>
              <a:rPr lang="en-US" sz="3600" dirty="0"/>
              <a:t>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46D7C7A-D010-1048-B67D-0BB4B6906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Getting Linux - downloading yourself (windows)</a:t>
            </a:r>
          </a:p>
        </p:txBody>
      </p:sp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2F262EB8-B402-AD14-E7A1-5A66722BD5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0229537" y="251632"/>
            <a:ext cx="1439056" cy="143905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5229FEA-9D39-7463-BA10-68D3BF2B5CEC}"/>
              </a:ext>
            </a:extLst>
          </p:cNvPr>
          <p:cNvGrpSpPr/>
          <p:nvPr/>
        </p:nvGrpSpPr>
        <p:grpSpPr>
          <a:xfrm>
            <a:off x="8964700" y="2100357"/>
            <a:ext cx="779689" cy="2185214"/>
            <a:chOff x="8964700" y="2100357"/>
            <a:chExt cx="779689" cy="21852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07B71F1-631F-2320-1B1A-2C0DC59352BF}"/>
                </a:ext>
              </a:extLst>
            </p:cNvPr>
            <p:cNvSpPr txBox="1"/>
            <p:nvPr/>
          </p:nvSpPr>
          <p:spPr>
            <a:xfrm>
              <a:off x="8964700" y="2100357"/>
              <a:ext cx="779689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600" dirty="0">
                  <a:solidFill>
                    <a:srgbClr val="00B050"/>
                  </a:solidFill>
                  <a:latin typeface="Georgia" panose="02040502050405020303" pitchFamily="18" charset="0"/>
                </a:rPr>
                <a:t>√</a:t>
              </a:r>
              <a:endParaRPr lang="en-US" sz="13600" dirty="0">
                <a:solidFill>
                  <a:srgbClr val="00B050"/>
                </a:solidFill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FC5ED67-650C-3470-7C37-E30CCE90B467}"/>
                </a:ext>
              </a:extLst>
            </p:cNvPr>
            <p:cNvSpPr/>
            <p:nvPr/>
          </p:nvSpPr>
          <p:spPr>
            <a:xfrm>
              <a:off x="9081370" y="2780451"/>
              <a:ext cx="350730" cy="30062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9104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folders </a:t>
            </a:r>
            <a:r>
              <a:rPr lang="en-US" dirty="0">
                <a:latin typeface="Lucida Console" panose="020B0609040504020204" pitchFamily="49" charset="0"/>
              </a:rPr>
              <a:t>rm -r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8788D1D-5397-A2AA-9594-446A780E7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674165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r</a:t>
            </a:r>
            <a:r>
              <a:rPr lang="en-US" dirty="0"/>
              <a:t>e</a:t>
            </a:r>
            <a:r>
              <a:rPr lang="en-US" b="1" u="sng" dirty="0"/>
              <a:t>m</a:t>
            </a:r>
            <a:r>
              <a:rPr lang="en-US" dirty="0"/>
              <a:t>ove</a:t>
            </a:r>
          </a:p>
          <a:p>
            <a:r>
              <a:rPr lang="en-US" b="1" dirty="0">
                <a:solidFill>
                  <a:srgbClr val="C00000"/>
                </a:solidFill>
              </a:rPr>
              <a:t>DANGER! THIS </a:t>
            </a:r>
            <a:r>
              <a:rPr lang="en-US" b="1" u="sng" dirty="0">
                <a:solidFill>
                  <a:srgbClr val="C00000"/>
                </a:solidFill>
              </a:rPr>
              <a:t>CANNOT</a:t>
            </a:r>
            <a:r>
              <a:rPr lang="en-US" b="1" dirty="0">
                <a:solidFill>
                  <a:srgbClr val="C00000"/>
                </a:solidFill>
              </a:rPr>
              <a:t> BE UNDONE!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745AD-ED44-85B5-4237-DFE501F08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112" y="3737113"/>
            <a:ext cx="9309949" cy="2975039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F92BC548-C892-4789-BAB4-847EDE1FF110}"/>
              </a:ext>
            </a:extLst>
          </p:cNvPr>
          <p:cNvSpPr/>
          <p:nvPr/>
        </p:nvSpPr>
        <p:spPr>
          <a:xfrm>
            <a:off x="5709138" y="4515073"/>
            <a:ext cx="3017094" cy="313102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4">
            <a:extLst>
              <a:ext uri="{FF2B5EF4-FFF2-40B4-BE49-F238E27FC236}">
                <a16:creationId xmlns:a16="http://schemas.microsoft.com/office/drawing/2014/main" id="{A8E3A5DB-B1F4-1EAE-497F-907B44EEF87D}"/>
              </a:ext>
            </a:extLst>
          </p:cNvPr>
          <p:cNvSpPr/>
          <p:nvPr/>
        </p:nvSpPr>
        <p:spPr>
          <a:xfrm>
            <a:off x="5709138" y="5258453"/>
            <a:ext cx="3017094" cy="313102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">
            <a:extLst>
              <a:ext uri="{FF2B5EF4-FFF2-40B4-BE49-F238E27FC236}">
                <a16:creationId xmlns:a16="http://schemas.microsoft.com/office/drawing/2014/main" id="{97B80187-3196-EC81-FC3A-25A7DF3CFA3E}"/>
              </a:ext>
            </a:extLst>
          </p:cNvPr>
          <p:cNvSpPr/>
          <p:nvPr/>
        </p:nvSpPr>
        <p:spPr>
          <a:xfrm>
            <a:off x="5709138" y="5607477"/>
            <a:ext cx="3017094" cy="313102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6BA53808-8BCE-95C1-5AFA-53C0C3406FF3}"/>
              </a:ext>
            </a:extLst>
          </p:cNvPr>
          <p:cNvSpPr/>
          <p:nvPr/>
        </p:nvSpPr>
        <p:spPr>
          <a:xfrm>
            <a:off x="2730246" y="4126195"/>
            <a:ext cx="9461754" cy="749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3">
            <a:extLst>
              <a:ext uri="{FF2B5EF4-FFF2-40B4-BE49-F238E27FC236}">
                <a16:creationId xmlns:a16="http://schemas.microsoft.com/office/drawing/2014/main" id="{2F1F465C-BF43-3D80-7ACF-89FD2B33C747}"/>
              </a:ext>
            </a:extLst>
          </p:cNvPr>
          <p:cNvSpPr/>
          <p:nvPr/>
        </p:nvSpPr>
        <p:spPr>
          <a:xfrm>
            <a:off x="2730246" y="4873664"/>
            <a:ext cx="9461754" cy="6978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7B50B384-9FF1-4C55-CB89-2CCA194C864B}"/>
              </a:ext>
            </a:extLst>
          </p:cNvPr>
          <p:cNvSpPr/>
          <p:nvPr/>
        </p:nvSpPr>
        <p:spPr>
          <a:xfrm>
            <a:off x="2675282" y="5569563"/>
            <a:ext cx="9461754" cy="385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7">
            <a:extLst>
              <a:ext uri="{FF2B5EF4-FFF2-40B4-BE49-F238E27FC236}">
                <a16:creationId xmlns:a16="http://schemas.microsoft.com/office/drawing/2014/main" id="{39A1E861-86D5-5A70-FA34-3663243B457B}"/>
              </a:ext>
            </a:extLst>
          </p:cNvPr>
          <p:cNvSpPr/>
          <p:nvPr/>
        </p:nvSpPr>
        <p:spPr>
          <a:xfrm>
            <a:off x="2730246" y="5943167"/>
            <a:ext cx="9461754" cy="9039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12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Editing files </a:t>
            </a:r>
            <a:r>
              <a:rPr lang="en-US" dirty="0">
                <a:latin typeface="Lucida Console" panose="020B0609040504020204" pitchFamily="49" charset="0"/>
              </a:rPr>
              <a:t>nano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D7114-3589-64E7-4E7A-F728060B5A1E}"/>
              </a:ext>
            </a:extLst>
          </p:cNvPr>
          <p:cNvSpPr txBox="1"/>
          <p:nvPr/>
        </p:nvSpPr>
        <p:spPr>
          <a:xfrm>
            <a:off x="838200" y="6041571"/>
            <a:ext cx="2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389029A6-0A36-F27B-4F26-0D3698448D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350026" cy="5032375"/>
          </a:xfrm>
        </p:spPr>
        <p:txBody>
          <a:bodyPr>
            <a:normAutofit/>
          </a:bodyPr>
          <a:lstStyle/>
          <a:p>
            <a:r>
              <a:rPr lang="en-US" dirty="0"/>
              <a:t>Press </a:t>
            </a:r>
            <a:r>
              <a:rPr lang="en-US" dirty="0" err="1">
                <a:latin typeface="Lucida Console" panose="020B0609040504020204" pitchFamily="49" charset="0"/>
              </a:rPr>
              <a:t>ctrl+x</a:t>
            </a:r>
            <a:r>
              <a:rPr lang="en-US" dirty="0"/>
              <a:t> to quit</a:t>
            </a:r>
          </a:p>
        </p:txBody>
      </p:sp>
    </p:spTree>
    <p:extLst>
      <p:ext uri="{BB962C8B-B14F-4D97-AF65-F5344CB8AC3E}">
        <p14:creationId xmlns:p14="http://schemas.microsoft.com/office/powerpoint/2010/main" val="700976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file contents </a:t>
            </a:r>
            <a:r>
              <a:rPr lang="en-US" dirty="0">
                <a:latin typeface="Lucida Console" panose="020B0609040504020204" pitchFamily="49" charset="0"/>
              </a:rPr>
              <a:t>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3D7114-3589-64E7-4E7A-F728060B5A1E}"/>
              </a:ext>
            </a:extLst>
          </p:cNvPr>
          <p:cNvSpPr txBox="1"/>
          <p:nvPr/>
        </p:nvSpPr>
        <p:spPr>
          <a:xfrm>
            <a:off x="838200" y="6041571"/>
            <a:ext cx="22805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demo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ED475CC8-2C39-0680-FE60-E185A53FC7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310467" cy="5032375"/>
          </a:xfrm>
        </p:spPr>
        <p:txBody>
          <a:bodyPr>
            <a:normAutofit/>
          </a:bodyPr>
          <a:lstStyle/>
          <a:p>
            <a:r>
              <a:rPr lang="en-US" dirty="0"/>
              <a:t>Press </a:t>
            </a:r>
            <a:r>
              <a:rPr lang="en-US" dirty="0">
                <a:latin typeface="Lucida Console" panose="020B0609040504020204" pitchFamily="49" charset="0"/>
              </a:rPr>
              <a:t>q</a:t>
            </a:r>
            <a:r>
              <a:rPr lang="en-US" dirty="0"/>
              <a:t> to quit</a:t>
            </a:r>
          </a:p>
        </p:txBody>
      </p:sp>
    </p:spTree>
    <p:extLst>
      <p:ext uri="{BB962C8B-B14F-4D97-AF65-F5344CB8AC3E}">
        <p14:creationId xmlns:p14="http://schemas.microsoft.com/office/powerpoint/2010/main" val="38804103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viewing file contents </a:t>
            </a:r>
            <a:r>
              <a:rPr lang="en-US" dirty="0">
                <a:latin typeface="Lucida Console" panose="020B0609040504020204" pitchFamily="49" charset="0"/>
              </a:rPr>
              <a:t>cat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8788D1D-5397-A2AA-9594-446A780E7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674165" cy="5032375"/>
          </a:xfrm>
        </p:spPr>
        <p:txBody>
          <a:bodyPr>
            <a:normAutofit/>
          </a:bodyPr>
          <a:lstStyle/>
          <a:p>
            <a:r>
              <a:rPr lang="en-US" dirty="0"/>
              <a:t>con</a:t>
            </a:r>
            <a:r>
              <a:rPr lang="en-US" b="1" u="sng" dirty="0"/>
              <a:t>cat</a:t>
            </a:r>
            <a:r>
              <a:rPr lang="en-US" dirty="0"/>
              <a:t>enate</a:t>
            </a:r>
          </a:p>
          <a:p>
            <a:r>
              <a:rPr lang="en-US" dirty="0"/>
              <a:t>output == file contents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0290E6-9B7D-C89C-A6FE-AA5E715C7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853" y="0"/>
            <a:ext cx="4044851" cy="6858000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C8A7487F-1139-D8C6-3672-2331A982C12C}"/>
              </a:ext>
            </a:extLst>
          </p:cNvPr>
          <p:cNvSpPr/>
          <p:nvPr/>
        </p:nvSpPr>
        <p:spPr>
          <a:xfrm>
            <a:off x="9355015" y="411637"/>
            <a:ext cx="1677488" cy="144544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8F140DCD-9FF7-7C53-38F2-33DC4FAF551C}"/>
              </a:ext>
            </a:extLst>
          </p:cNvPr>
          <p:cNvSpPr/>
          <p:nvPr/>
        </p:nvSpPr>
        <p:spPr>
          <a:xfrm>
            <a:off x="7834108" y="203200"/>
            <a:ext cx="4180093" cy="3730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49980921-6341-6C58-AFD1-DD303742D449}"/>
              </a:ext>
            </a:extLst>
          </p:cNvPr>
          <p:cNvSpPr/>
          <p:nvPr/>
        </p:nvSpPr>
        <p:spPr>
          <a:xfrm>
            <a:off x="7834108" y="576213"/>
            <a:ext cx="4180093" cy="62817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3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counting file contents </a:t>
            </a:r>
            <a:r>
              <a:rPr lang="en-US" dirty="0" err="1">
                <a:latin typeface="Lucida Console" panose="020B0609040504020204" pitchFamily="49" charset="0"/>
              </a:rPr>
              <a:t>wc</a:t>
            </a:r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8788D1D-5397-A2AA-9594-446A780E7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w</a:t>
            </a:r>
            <a:r>
              <a:rPr lang="en-US" dirty="0"/>
              <a:t>ord </a:t>
            </a:r>
            <a:r>
              <a:rPr lang="en-US" b="1" u="sng" dirty="0"/>
              <a:t>c</a:t>
            </a:r>
            <a:r>
              <a:rPr lang="en-US" dirty="0"/>
              <a:t>ount</a:t>
            </a:r>
          </a:p>
          <a:p>
            <a:pPr lvl="1"/>
            <a:r>
              <a:rPr lang="en-US" dirty="0"/>
              <a:t>Default: lines, words, characters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AE2E4F-01D7-1A87-23C0-580A37FD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306" y="4139079"/>
            <a:ext cx="7900730" cy="2353796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0E1DE93B-3872-D0B4-C68A-C2E81F03143E}"/>
              </a:ext>
            </a:extLst>
          </p:cNvPr>
          <p:cNvSpPr/>
          <p:nvPr/>
        </p:nvSpPr>
        <p:spPr>
          <a:xfrm>
            <a:off x="7666892" y="5111262"/>
            <a:ext cx="4258408" cy="361266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1">
            <a:extLst>
              <a:ext uri="{FF2B5EF4-FFF2-40B4-BE49-F238E27FC236}">
                <a16:creationId xmlns:a16="http://schemas.microsoft.com/office/drawing/2014/main" id="{3CD0C0AD-970B-7387-D6B0-E817870DAA74}"/>
              </a:ext>
            </a:extLst>
          </p:cNvPr>
          <p:cNvSpPr/>
          <p:nvPr/>
        </p:nvSpPr>
        <p:spPr>
          <a:xfrm>
            <a:off x="4073306" y="4662512"/>
            <a:ext cx="8100646" cy="8942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91764225-E628-CED3-CC8A-358031731A59}"/>
              </a:ext>
            </a:extLst>
          </p:cNvPr>
          <p:cNvSpPr/>
          <p:nvPr/>
        </p:nvSpPr>
        <p:spPr>
          <a:xfrm>
            <a:off x="3973348" y="5558765"/>
            <a:ext cx="8100646" cy="10690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Searching files </a:t>
            </a:r>
            <a:r>
              <a:rPr lang="en-US" dirty="0">
                <a:latin typeface="Lucida Console" panose="020B0609040504020204" pitchFamily="49" charset="0"/>
              </a:rPr>
              <a:t>grep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98788D1D-5397-A2AA-9594-446A780E7B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3157181" cy="5032375"/>
          </a:xfrm>
        </p:spPr>
        <p:txBody>
          <a:bodyPr>
            <a:normAutofit/>
          </a:bodyPr>
          <a:lstStyle/>
          <a:p>
            <a:r>
              <a:rPr lang="en-US" b="1" u="sng" dirty="0"/>
              <a:t>g</a:t>
            </a:r>
            <a:r>
              <a:rPr lang="en-US" dirty="0"/>
              <a:t>lobal </a:t>
            </a:r>
            <a:r>
              <a:rPr lang="en-US" b="1" u="sng" dirty="0"/>
              <a:t>r</a:t>
            </a:r>
            <a:r>
              <a:rPr lang="en-US" dirty="0"/>
              <a:t>egular </a:t>
            </a:r>
            <a:r>
              <a:rPr lang="en-US" b="1" u="sng" dirty="0"/>
              <a:t>e</a:t>
            </a:r>
            <a:r>
              <a:rPr lang="en-US" dirty="0"/>
              <a:t>xpression search and </a:t>
            </a:r>
            <a:r>
              <a:rPr lang="en-US" b="1" u="sng" dirty="0"/>
              <a:t>p</a:t>
            </a:r>
            <a:r>
              <a:rPr lang="en-US" dirty="0"/>
              <a:t>rint</a:t>
            </a:r>
          </a:p>
          <a:p>
            <a:pPr lvl="1"/>
            <a:r>
              <a:rPr lang="en-US" dirty="0"/>
              <a:t>We will not discuss regular expressions in this class, but they allow pattern matching</a:t>
            </a:r>
          </a:p>
          <a:p>
            <a:pPr lvl="1"/>
            <a:r>
              <a:rPr lang="en-US" dirty="0"/>
              <a:t>We will only search the “normal” way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A55CB6-6E67-EE8B-1203-3D9408084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380" y="2088254"/>
            <a:ext cx="7987855" cy="4507114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AD7A6AA3-7F57-A07E-8810-FC466A9C7B1C}"/>
              </a:ext>
            </a:extLst>
          </p:cNvPr>
          <p:cNvSpPr/>
          <p:nvPr/>
        </p:nvSpPr>
        <p:spPr>
          <a:xfrm>
            <a:off x="6963508" y="3248367"/>
            <a:ext cx="4923692" cy="361266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4">
            <a:extLst>
              <a:ext uri="{FF2B5EF4-FFF2-40B4-BE49-F238E27FC236}">
                <a16:creationId xmlns:a16="http://schemas.microsoft.com/office/drawing/2014/main" id="{3930564B-DB64-EC6E-B44D-17CE4827E40C}"/>
              </a:ext>
            </a:extLst>
          </p:cNvPr>
          <p:cNvSpPr/>
          <p:nvPr/>
        </p:nvSpPr>
        <p:spPr>
          <a:xfrm>
            <a:off x="6963508" y="4026363"/>
            <a:ext cx="4923692" cy="361266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6">
            <a:extLst>
              <a:ext uri="{FF2B5EF4-FFF2-40B4-BE49-F238E27FC236}">
                <a16:creationId xmlns:a16="http://schemas.microsoft.com/office/drawing/2014/main" id="{4109FBFB-80DD-30F9-0D86-75BE2056839F}"/>
              </a:ext>
            </a:extLst>
          </p:cNvPr>
          <p:cNvSpPr/>
          <p:nvPr/>
        </p:nvSpPr>
        <p:spPr>
          <a:xfrm>
            <a:off x="6963508" y="5552952"/>
            <a:ext cx="4923692" cy="361266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1">
            <a:extLst>
              <a:ext uri="{FF2B5EF4-FFF2-40B4-BE49-F238E27FC236}">
                <a16:creationId xmlns:a16="http://schemas.microsoft.com/office/drawing/2014/main" id="{5D73E50A-DF8B-712A-85E8-067633324CF4}"/>
              </a:ext>
            </a:extLst>
          </p:cNvPr>
          <p:cNvSpPr/>
          <p:nvPr/>
        </p:nvSpPr>
        <p:spPr>
          <a:xfrm>
            <a:off x="3938984" y="2534774"/>
            <a:ext cx="8100646" cy="110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3">
            <a:extLst>
              <a:ext uri="{FF2B5EF4-FFF2-40B4-BE49-F238E27FC236}">
                <a16:creationId xmlns:a16="http://schemas.microsoft.com/office/drawing/2014/main" id="{4A88438E-68AF-F5B6-3249-D0C0579CE532}"/>
              </a:ext>
            </a:extLst>
          </p:cNvPr>
          <p:cNvSpPr/>
          <p:nvPr/>
        </p:nvSpPr>
        <p:spPr>
          <a:xfrm>
            <a:off x="3938984" y="3638062"/>
            <a:ext cx="8100646" cy="7495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5">
            <a:extLst>
              <a:ext uri="{FF2B5EF4-FFF2-40B4-BE49-F238E27FC236}">
                <a16:creationId xmlns:a16="http://schemas.microsoft.com/office/drawing/2014/main" id="{1CE5188D-4BDF-61AA-F24A-0C677C163BC5}"/>
              </a:ext>
            </a:extLst>
          </p:cNvPr>
          <p:cNvSpPr/>
          <p:nvPr/>
        </p:nvSpPr>
        <p:spPr>
          <a:xfrm>
            <a:off x="3995380" y="4382195"/>
            <a:ext cx="8100646" cy="14932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7">
            <a:extLst>
              <a:ext uri="{FF2B5EF4-FFF2-40B4-BE49-F238E27FC236}">
                <a16:creationId xmlns:a16="http://schemas.microsoft.com/office/drawing/2014/main" id="{4FC65E08-813D-5404-CCED-5E3493D35412}"/>
              </a:ext>
            </a:extLst>
          </p:cNvPr>
          <p:cNvSpPr/>
          <p:nvPr/>
        </p:nvSpPr>
        <p:spPr>
          <a:xfrm>
            <a:off x="3938984" y="5886027"/>
            <a:ext cx="8100646" cy="11032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582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781727"/>
          </a:xfrm>
        </p:spPr>
        <p:txBody>
          <a:bodyPr/>
          <a:lstStyle/>
          <a:p>
            <a:r>
              <a:rPr lang="en-US" dirty="0"/>
              <a:t>See the top/bottom of files</a:t>
            </a:r>
            <a:br>
              <a:rPr lang="en-US" dirty="0"/>
            </a:br>
            <a:r>
              <a:rPr lang="en-US" dirty="0">
                <a:latin typeface="Lucida Console" panose="020B0609040504020204" pitchFamily="49" charset="0"/>
              </a:rPr>
              <a:t>head tail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C89E6E-5635-D25D-0E4D-6BC414C88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116" y="0"/>
            <a:ext cx="4703884" cy="6858000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AAC8E3E7-B8A8-0E40-E0B5-434EDF18E6C6}"/>
              </a:ext>
            </a:extLst>
          </p:cNvPr>
          <p:cNvSpPr/>
          <p:nvPr/>
        </p:nvSpPr>
        <p:spPr>
          <a:xfrm>
            <a:off x="9212783" y="2418176"/>
            <a:ext cx="2141017" cy="208015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4">
            <a:extLst>
              <a:ext uri="{FF2B5EF4-FFF2-40B4-BE49-F238E27FC236}">
                <a16:creationId xmlns:a16="http://schemas.microsoft.com/office/drawing/2014/main" id="{DA974225-8EC9-F0A3-A4AD-58EF451652C7}"/>
              </a:ext>
            </a:extLst>
          </p:cNvPr>
          <p:cNvSpPr/>
          <p:nvPr/>
        </p:nvSpPr>
        <p:spPr>
          <a:xfrm>
            <a:off x="9212783" y="4873190"/>
            <a:ext cx="2483736" cy="208015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9AB075F7-F163-9EB1-CA4C-65CDCB54C729}"/>
              </a:ext>
            </a:extLst>
          </p:cNvPr>
          <p:cNvSpPr/>
          <p:nvPr/>
        </p:nvSpPr>
        <p:spPr>
          <a:xfrm>
            <a:off x="9212783" y="5491455"/>
            <a:ext cx="2483736" cy="208015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1">
            <a:extLst>
              <a:ext uri="{FF2B5EF4-FFF2-40B4-BE49-F238E27FC236}">
                <a16:creationId xmlns:a16="http://schemas.microsoft.com/office/drawing/2014/main" id="{A1E4D777-E814-525B-134D-61A34908D7D3}"/>
              </a:ext>
            </a:extLst>
          </p:cNvPr>
          <p:cNvSpPr/>
          <p:nvPr/>
        </p:nvSpPr>
        <p:spPr>
          <a:xfrm>
            <a:off x="7384711" y="260760"/>
            <a:ext cx="4933004" cy="2396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3">
            <a:extLst>
              <a:ext uri="{FF2B5EF4-FFF2-40B4-BE49-F238E27FC236}">
                <a16:creationId xmlns:a16="http://schemas.microsoft.com/office/drawing/2014/main" id="{274D7E8D-79FE-DD6B-C3D7-07C0AA1ADE60}"/>
              </a:ext>
            </a:extLst>
          </p:cNvPr>
          <p:cNvSpPr/>
          <p:nvPr/>
        </p:nvSpPr>
        <p:spPr>
          <a:xfrm>
            <a:off x="7384711" y="2656994"/>
            <a:ext cx="4933004" cy="2396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4941DB65-7C9C-6E8D-849D-4E1000B190AC}"/>
              </a:ext>
            </a:extLst>
          </p:cNvPr>
          <p:cNvSpPr/>
          <p:nvPr/>
        </p:nvSpPr>
        <p:spPr>
          <a:xfrm>
            <a:off x="7384711" y="5053228"/>
            <a:ext cx="4933004" cy="675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7">
            <a:extLst>
              <a:ext uri="{FF2B5EF4-FFF2-40B4-BE49-F238E27FC236}">
                <a16:creationId xmlns:a16="http://schemas.microsoft.com/office/drawing/2014/main" id="{1D2B8FAF-CE5C-4C4B-7833-CB5B3987315E}"/>
              </a:ext>
            </a:extLst>
          </p:cNvPr>
          <p:cNvSpPr/>
          <p:nvPr/>
        </p:nvSpPr>
        <p:spPr>
          <a:xfrm>
            <a:off x="7384711" y="5728342"/>
            <a:ext cx="4933004" cy="23962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Redirection to save output </a:t>
            </a:r>
            <a:r>
              <a:rPr lang="en-US" dirty="0">
                <a:latin typeface="Lucida Console" panose="020B0609040504020204" pitchFamily="49" charset="0"/>
              </a:rPr>
              <a:t>&gt; &gt;&gt;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DE9A97D-8DF8-0A61-F690-3E937EA431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55" y="1399892"/>
            <a:ext cx="9814345" cy="5458108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88343659-A5BD-0EB7-9A77-781E64FE17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9639" y="1855925"/>
            <a:ext cx="1946969" cy="5032375"/>
          </a:xfrm>
        </p:spPr>
        <p:txBody>
          <a:bodyPr>
            <a:norm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&gt;</a:t>
            </a:r>
          </a:p>
          <a:p>
            <a:pPr lvl="1"/>
            <a:r>
              <a:rPr lang="en-US" dirty="0"/>
              <a:t>write to file</a:t>
            </a:r>
          </a:p>
          <a:p>
            <a:endParaRPr lang="en-US" dirty="0"/>
          </a:p>
          <a:p>
            <a:r>
              <a:rPr lang="en-US" dirty="0">
                <a:latin typeface="Lucida Console" panose="020B0609040504020204" pitchFamily="49" charset="0"/>
              </a:rPr>
              <a:t>&gt;&gt;</a:t>
            </a:r>
          </a:p>
          <a:p>
            <a:pPr lvl="1"/>
            <a:r>
              <a:rPr lang="en-US" dirty="0"/>
              <a:t>Append to file</a:t>
            </a:r>
          </a:p>
          <a:p>
            <a:endParaRPr lang="en-US" dirty="0"/>
          </a:p>
        </p:txBody>
      </p:sp>
      <p:sp>
        <p:nvSpPr>
          <p:cNvPr id="3" name="2">
            <a:extLst>
              <a:ext uri="{FF2B5EF4-FFF2-40B4-BE49-F238E27FC236}">
                <a16:creationId xmlns:a16="http://schemas.microsoft.com/office/drawing/2014/main" id="{274F77CC-FFA5-D128-881F-1FFB03D98C0E}"/>
              </a:ext>
            </a:extLst>
          </p:cNvPr>
          <p:cNvSpPr/>
          <p:nvPr/>
        </p:nvSpPr>
        <p:spPr>
          <a:xfrm>
            <a:off x="4886967" y="2043037"/>
            <a:ext cx="4558815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4">
            <a:extLst>
              <a:ext uri="{FF2B5EF4-FFF2-40B4-BE49-F238E27FC236}">
                <a16:creationId xmlns:a16="http://schemas.microsoft.com/office/drawing/2014/main" id="{8B46B4DE-E16C-D28C-1B86-CEA1F0A97DF3}"/>
              </a:ext>
            </a:extLst>
          </p:cNvPr>
          <p:cNvSpPr/>
          <p:nvPr/>
        </p:nvSpPr>
        <p:spPr>
          <a:xfrm>
            <a:off x="4886966" y="2697197"/>
            <a:ext cx="6038942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6">
            <a:extLst>
              <a:ext uri="{FF2B5EF4-FFF2-40B4-BE49-F238E27FC236}">
                <a16:creationId xmlns:a16="http://schemas.microsoft.com/office/drawing/2014/main" id="{B5434337-BA42-DE7E-AE34-C29F435D79C5}"/>
              </a:ext>
            </a:extLst>
          </p:cNvPr>
          <p:cNvSpPr/>
          <p:nvPr/>
        </p:nvSpPr>
        <p:spPr>
          <a:xfrm>
            <a:off x="4886966" y="2979906"/>
            <a:ext cx="2316722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8">
            <a:extLst>
              <a:ext uri="{FF2B5EF4-FFF2-40B4-BE49-F238E27FC236}">
                <a16:creationId xmlns:a16="http://schemas.microsoft.com/office/drawing/2014/main" id="{94211FEB-29DC-3E54-ABC3-B4DC6E09A7EC}"/>
              </a:ext>
            </a:extLst>
          </p:cNvPr>
          <p:cNvSpPr/>
          <p:nvPr/>
        </p:nvSpPr>
        <p:spPr>
          <a:xfrm>
            <a:off x="4886966" y="3566805"/>
            <a:ext cx="2037941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10">
            <a:extLst>
              <a:ext uri="{FF2B5EF4-FFF2-40B4-BE49-F238E27FC236}">
                <a16:creationId xmlns:a16="http://schemas.microsoft.com/office/drawing/2014/main" id="{8E953B7B-4AE5-3CA3-BA2A-419FE0CF088A}"/>
              </a:ext>
            </a:extLst>
          </p:cNvPr>
          <p:cNvSpPr/>
          <p:nvPr/>
        </p:nvSpPr>
        <p:spPr>
          <a:xfrm>
            <a:off x="4886966" y="4285507"/>
            <a:ext cx="7249616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12">
            <a:extLst>
              <a:ext uri="{FF2B5EF4-FFF2-40B4-BE49-F238E27FC236}">
                <a16:creationId xmlns:a16="http://schemas.microsoft.com/office/drawing/2014/main" id="{5D59E2A4-C740-E833-C860-232D624B140C}"/>
              </a:ext>
            </a:extLst>
          </p:cNvPr>
          <p:cNvSpPr/>
          <p:nvPr/>
        </p:nvSpPr>
        <p:spPr>
          <a:xfrm>
            <a:off x="4886966" y="4587318"/>
            <a:ext cx="7249616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14">
            <a:extLst>
              <a:ext uri="{FF2B5EF4-FFF2-40B4-BE49-F238E27FC236}">
                <a16:creationId xmlns:a16="http://schemas.microsoft.com/office/drawing/2014/main" id="{6DBC6913-8F3B-9DD1-634F-AE5CB46619A1}"/>
              </a:ext>
            </a:extLst>
          </p:cNvPr>
          <p:cNvSpPr/>
          <p:nvPr/>
        </p:nvSpPr>
        <p:spPr>
          <a:xfrm>
            <a:off x="4886966" y="5563878"/>
            <a:ext cx="7249616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16">
            <a:extLst>
              <a:ext uri="{FF2B5EF4-FFF2-40B4-BE49-F238E27FC236}">
                <a16:creationId xmlns:a16="http://schemas.microsoft.com/office/drawing/2014/main" id="{405C2CA9-6C71-2ECD-0EC8-9B53B71EEF76}"/>
              </a:ext>
            </a:extLst>
          </p:cNvPr>
          <p:cNvSpPr/>
          <p:nvPr/>
        </p:nvSpPr>
        <p:spPr>
          <a:xfrm>
            <a:off x="4886966" y="5909128"/>
            <a:ext cx="7249616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1">
            <a:extLst>
              <a:ext uri="{FF2B5EF4-FFF2-40B4-BE49-F238E27FC236}">
                <a16:creationId xmlns:a16="http://schemas.microsoft.com/office/drawing/2014/main" id="{8F26B5E0-7B55-F3D6-A743-A97E62A8D3EB}"/>
              </a:ext>
            </a:extLst>
          </p:cNvPr>
          <p:cNvSpPr/>
          <p:nvPr/>
        </p:nvSpPr>
        <p:spPr>
          <a:xfrm>
            <a:off x="2351823" y="1717286"/>
            <a:ext cx="9925670" cy="61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3">
            <a:extLst>
              <a:ext uri="{FF2B5EF4-FFF2-40B4-BE49-F238E27FC236}">
                <a16:creationId xmlns:a16="http://schemas.microsoft.com/office/drawing/2014/main" id="{BFE713F3-5C1B-DB1B-9C55-DA6C879286D3}"/>
              </a:ext>
            </a:extLst>
          </p:cNvPr>
          <p:cNvSpPr/>
          <p:nvPr/>
        </p:nvSpPr>
        <p:spPr>
          <a:xfrm>
            <a:off x="2351823" y="2327058"/>
            <a:ext cx="9925670" cy="61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">
            <a:extLst>
              <a:ext uri="{FF2B5EF4-FFF2-40B4-BE49-F238E27FC236}">
                <a16:creationId xmlns:a16="http://schemas.microsoft.com/office/drawing/2014/main" id="{79ECF15D-B64F-A785-8CF5-4C3942D70904}"/>
              </a:ext>
            </a:extLst>
          </p:cNvPr>
          <p:cNvSpPr/>
          <p:nvPr/>
        </p:nvSpPr>
        <p:spPr>
          <a:xfrm>
            <a:off x="2377655" y="2946631"/>
            <a:ext cx="9925670" cy="346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7">
            <a:extLst>
              <a:ext uri="{FF2B5EF4-FFF2-40B4-BE49-F238E27FC236}">
                <a16:creationId xmlns:a16="http://schemas.microsoft.com/office/drawing/2014/main" id="{DB0B0AEA-7D08-5563-0B77-59522E36AD23}"/>
              </a:ext>
            </a:extLst>
          </p:cNvPr>
          <p:cNvSpPr/>
          <p:nvPr/>
        </p:nvSpPr>
        <p:spPr>
          <a:xfrm>
            <a:off x="2351823" y="3304400"/>
            <a:ext cx="9925670" cy="6595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9">
            <a:extLst>
              <a:ext uri="{FF2B5EF4-FFF2-40B4-BE49-F238E27FC236}">
                <a16:creationId xmlns:a16="http://schemas.microsoft.com/office/drawing/2014/main" id="{F5761A33-7803-C856-5499-779915712EBB}"/>
              </a:ext>
            </a:extLst>
          </p:cNvPr>
          <p:cNvSpPr/>
          <p:nvPr/>
        </p:nvSpPr>
        <p:spPr>
          <a:xfrm>
            <a:off x="2340484" y="3973999"/>
            <a:ext cx="9925670" cy="6133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11">
            <a:extLst>
              <a:ext uri="{FF2B5EF4-FFF2-40B4-BE49-F238E27FC236}">
                <a16:creationId xmlns:a16="http://schemas.microsoft.com/office/drawing/2014/main" id="{5AF84201-72ED-25F9-A6B7-F8F28AA8F11C}"/>
              </a:ext>
            </a:extLst>
          </p:cNvPr>
          <p:cNvSpPr/>
          <p:nvPr/>
        </p:nvSpPr>
        <p:spPr>
          <a:xfrm>
            <a:off x="2340484" y="4591188"/>
            <a:ext cx="9925670" cy="346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13">
            <a:extLst>
              <a:ext uri="{FF2B5EF4-FFF2-40B4-BE49-F238E27FC236}">
                <a16:creationId xmlns:a16="http://schemas.microsoft.com/office/drawing/2014/main" id="{B67EFACC-6600-BBA4-EE28-4AE1953327FF}"/>
              </a:ext>
            </a:extLst>
          </p:cNvPr>
          <p:cNvSpPr/>
          <p:nvPr/>
        </p:nvSpPr>
        <p:spPr>
          <a:xfrm>
            <a:off x="2351823" y="4941256"/>
            <a:ext cx="9925670" cy="932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15">
            <a:extLst>
              <a:ext uri="{FF2B5EF4-FFF2-40B4-BE49-F238E27FC236}">
                <a16:creationId xmlns:a16="http://schemas.microsoft.com/office/drawing/2014/main" id="{390F5C36-FDA2-5ED6-FB18-FDAECE1858FA}"/>
              </a:ext>
            </a:extLst>
          </p:cNvPr>
          <p:cNvSpPr/>
          <p:nvPr/>
        </p:nvSpPr>
        <p:spPr>
          <a:xfrm>
            <a:off x="2351823" y="5864741"/>
            <a:ext cx="9925670" cy="346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17">
            <a:extLst>
              <a:ext uri="{FF2B5EF4-FFF2-40B4-BE49-F238E27FC236}">
                <a16:creationId xmlns:a16="http://schemas.microsoft.com/office/drawing/2014/main" id="{F5994BA3-5B11-80BC-8824-4895CFC08B96}"/>
              </a:ext>
            </a:extLst>
          </p:cNvPr>
          <p:cNvSpPr/>
          <p:nvPr/>
        </p:nvSpPr>
        <p:spPr>
          <a:xfrm>
            <a:off x="2340484" y="6226610"/>
            <a:ext cx="9925670" cy="8826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1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23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C545A-DC8F-47ED-9FF1-4CDB737BB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9"/>
            <a:ext cx="10515600" cy="1325563"/>
          </a:xfrm>
        </p:spPr>
        <p:txBody>
          <a:bodyPr/>
          <a:lstStyle/>
          <a:p>
            <a:r>
              <a:rPr lang="en-US" dirty="0"/>
              <a:t>Redirection to combine commands </a:t>
            </a:r>
            <a:r>
              <a:rPr lang="en-US" dirty="0">
                <a:latin typeface="Lucida Console" panose="020B0609040504020204" pitchFamily="49" charset="0"/>
              </a:rPr>
              <a:t>|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155AF7-9F5C-7863-8AC7-9130A76CE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259" y="1293516"/>
            <a:ext cx="9297481" cy="5406761"/>
          </a:xfrm>
          <a:prstGeom prst="rect">
            <a:avLst/>
          </a:prstGeom>
        </p:spPr>
      </p:pic>
      <p:sp>
        <p:nvSpPr>
          <p:cNvPr id="3" name="2">
            <a:extLst>
              <a:ext uri="{FF2B5EF4-FFF2-40B4-BE49-F238E27FC236}">
                <a16:creationId xmlns:a16="http://schemas.microsoft.com/office/drawing/2014/main" id="{57D60AC0-8B0C-7FE6-6421-8A3FDFE7BC9B}"/>
              </a:ext>
            </a:extLst>
          </p:cNvPr>
          <p:cNvSpPr/>
          <p:nvPr/>
        </p:nvSpPr>
        <p:spPr>
          <a:xfrm>
            <a:off x="4050626" y="2020735"/>
            <a:ext cx="4558815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4">
            <a:extLst>
              <a:ext uri="{FF2B5EF4-FFF2-40B4-BE49-F238E27FC236}">
                <a16:creationId xmlns:a16="http://schemas.microsoft.com/office/drawing/2014/main" id="{2EA3B16F-3850-464C-C239-C9591672C40A}"/>
              </a:ext>
            </a:extLst>
          </p:cNvPr>
          <p:cNvSpPr/>
          <p:nvPr/>
        </p:nvSpPr>
        <p:spPr>
          <a:xfrm>
            <a:off x="4050626" y="2692349"/>
            <a:ext cx="6554184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6">
            <a:extLst>
              <a:ext uri="{FF2B5EF4-FFF2-40B4-BE49-F238E27FC236}">
                <a16:creationId xmlns:a16="http://schemas.microsoft.com/office/drawing/2014/main" id="{5434DB7C-F2A9-9C0A-9AE5-6986B1BCC0D0}"/>
              </a:ext>
            </a:extLst>
          </p:cNvPr>
          <p:cNvSpPr/>
          <p:nvPr/>
        </p:nvSpPr>
        <p:spPr>
          <a:xfrm>
            <a:off x="4050626" y="5688310"/>
            <a:ext cx="6554184" cy="301811"/>
          </a:xfrm>
          <a:prstGeom prst="rect">
            <a:avLst/>
          </a:prstGeom>
          <a:solidFill>
            <a:srgbClr val="181818"/>
          </a:solidFill>
          <a:ln>
            <a:solidFill>
              <a:srgbClr val="1818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1">
            <a:extLst>
              <a:ext uri="{FF2B5EF4-FFF2-40B4-BE49-F238E27FC236}">
                <a16:creationId xmlns:a16="http://schemas.microsoft.com/office/drawing/2014/main" id="{9A4722F2-1866-98AD-DCCE-E2D45EE15E6B}"/>
              </a:ext>
            </a:extLst>
          </p:cNvPr>
          <p:cNvSpPr/>
          <p:nvPr/>
        </p:nvSpPr>
        <p:spPr>
          <a:xfrm>
            <a:off x="1428130" y="1650932"/>
            <a:ext cx="9422007" cy="6716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3">
            <a:extLst>
              <a:ext uri="{FF2B5EF4-FFF2-40B4-BE49-F238E27FC236}">
                <a16:creationId xmlns:a16="http://schemas.microsoft.com/office/drawing/2014/main" id="{4E1B2F2C-4885-0DA1-7D11-B01E63EEB713}"/>
              </a:ext>
            </a:extLst>
          </p:cNvPr>
          <p:cNvSpPr/>
          <p:nvPr/>
        </p:nvSpPr>
        <p:spPr>
          <a:xfrm>
            <a:off x="1428129" y="2322546"/>
            <a:ext cx="9422007" cy="653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5">
            <a:extLst>
              <a:ext uri="{FF2B5EF4-FFF2-40B4-BE49-F238E27FC236}">
                <a16:creationId xmlns:a16="http://schemas.microsoft.com/office/drawing/2014/main" id="{230F69A8-D126-466E-69D5-210E07962D60}"/>
              </a:ext>
            </a:extLst>
          </p:cNvPr>
          <p:cNvSpPr/>
          <p:nvPr/>
        </p:nvSpPr>
        <p:spPr>
          <a:xfrm>
            <a:off x="1428128" y="2976495"/>
            <a:ext cx="9422007" cy="33305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7">
            <a:extLst>
              <a:ext uri="{FF2B5EF4-FFF2-40B4-BE49-F238E27FC236}">
                <a16:creationId xmlns:a16="http://schemas.microsoft.com/office/drawing/2014/main" id="{BAE76700-34FE-CC56-D501-B02C2FFF9F4C}"/>
              </a:ext>
            </a:extLst>
          </p:cNvPr>
          <p:cNvSpPr/>
          <p:nvPr/>
        </p:nvSpPr>
        <p:spPr>
          <a:xfrm>
            <a:off x="1384995" y="6055160"/>
            <a:ext cx="9422007" cy="653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4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8DE0-2B8D-4637-8D74-F610AC00D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bioinformatics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7BFE4-65E8-4744-8DB8-DDC19EFCBF0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n-US" dirty="0"/>
              <a:t>Download the SARS-CoV-2 reference genome Wuhan-1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E456F7-F643-44BD-902D-71F66402E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899025"/>
          </a:xfrm>
          <a:solidFill>
            <a:schemeClr val="tx1">
              <a:lumMod val="85000"/>
              <a:lumOff val="15000"/>
            </a:schemeClr>
          </a:solidFill>
        </p:spPr>
        <p:txBody>
          <a:bodyPr>
            <a:normAutofit fontScale="250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LOCUS       NC_045512              29903 bp ss-RNA     linear   VRL 18-JUL-2020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DEFINITION  Severe acute respiratory syndrome coronavirus 2 isolate Wuhan-Hu-1,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complete genome.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ACCESSION   NC_045512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VERSION     NC_045512.2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DBLINK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BioProject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PRJNA485481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KEYWORDS    RefSeq.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SOURCE      Severe acute respiratory syndrome coronavirus 2 (SARS-CoV-2)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ORGANISM  Severe acute respiratory syndrome coronavirus 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Viruses;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Riboviria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Orthornavirae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Pisuviricota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Pisoniviricetes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Nidovirales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Cornidovirineae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Coronaviridae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Orthocoronavirinae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Betacoronavirus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Sarbecovirus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  1  (bases 1 to 29903)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AUTHORS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Wu,F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Zhao,S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Yu,B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Chen,Y.M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Wang,W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Song,Z.G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Hu,Y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Tao,Z.W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Tian,J.H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Pei,Y.Y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Yuan,M.L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Zhang,Y.L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Dai,F.H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Liu,Y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Wang,Q.M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Zheng,J.J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Xu,L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Holmes,E.C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and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Zhang,Y.Z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TITLE     A new coronavirus associated with human respiratory disease in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China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JOURNAL   Nature 579 (7798), 265-269 (2020)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PUBMED   32015508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REMARK    Erratum:[Nature. 2020 Apr;580(7803):E7. PMID: 32296181]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  2  (bases 13476 to 13503)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AUTHORS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Baranov,P.V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Henderson,C.M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Anderson,C.B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Gesteland,R.F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Atkins,J.F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and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Howard,M.T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TITLE     Programmed ribosomal frameshifting in decoding the SARS-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CoV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genome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JOURNAL   Virology 332 (2), 498-510 (2005)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PUBMED   15680415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  3  (bases 29728 to 29768)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AUTHORS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Robertson,M.P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Igel,H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Baertsch,R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Haussler,D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Ares,M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Jr. and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Scott,W.G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TITLE     The structure of a rigorously conserved RNA element within the SARS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virus genome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JOURNAL   PLoS Biol. 3 (1), e5 (2005)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PUBMED   15630477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  4  (bases 29609 to 29657)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AUTHORS  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Williams,G.D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Chang,R.Y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and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Brian,D.A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TITLE     A phylogenetically conserved hairpin-type 3' untranslated region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pseudoknot functions in coronavirus RNA replication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JOURNAL   J.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Virol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 73 (10), 8349-8355 (1999)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PUBMED   10482585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REFERENCE   5  (bases 1 to 29903)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CONSRTM   NCBI Genome Project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TITLE     Direct Submission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3DECA0-9DFE-4AD7-A4AC-2405D563C2C2}"/>
              </a:ext>
            </a:extLst>
          </p:cNvPr>
          <p:cNvSpPr txBox="1"/>
          <p:nvPr/>
        </p:nvSpPr>
        <p:spPr>
          <a:xfrm>
            <a:off x="289773" y="3120974"/>
            <a:ext cx="58062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highlight>
                  <a:srgbClr val="181818"/>
                </a:highlight>
                <a:latin typeface="Lucida Console" panose="020B0609040504020204" pitchFamily="49" charset="0"/>
              </a:rPr>
              <a:t>curl 'https://www.ncbi.nlm.nih.gov/sviewer/viewer.cgi?tool=portal&amp;save=file&amp;log$=seqview&amp;db=nuccore&amp;report=genbank&amp;id=1798174254&amp;conwithfeat=on&amp;withparts=on&amp;hid</a:t>
            </a:r>
          </a:p>
          <a:p>
            <a:r>
              <a:rPr lang="en-US" dirty="0">
                <a:solidFill>
                  <a:schemeClr val="bg2"/>
                </a:solidFill>
                <a:highlight>
                  <a:srgbClr val="181818"/>
                </a:highlight>
                <a:latin typeface="Lucida Console" panose="020B0609040504020204" pitchFamily="49" charset="0"/>
              </a:rPr>
              <a:t>e-</a:t>
            </a:r>
            <a:r>
              <a:rPr lang="en-US" dirty="0" err="1">
                <a:solidFill>
                  <a:schemeClr val="bg2"/>
                </a:solidFill>
                <a:highlight>
                  <a:srgbClr val="181818"/>
                </a:highlight>
                <a:latin typeface="Lucida Console" panose="020B0609040504020204" pitchFamily="49" charset="0"/>
              </a:rPr>
              <a:t>cdd</a:t>
            </a:r>
            <a:r>
              <a:rPr lang="en-US" dirty="0">
                <a:solidFill>
                  <a:schemeClr val="bg2"/>
                </a:solidFill>
                <a:highlight>
                  <a:srgbClr val="181818"/>
                </a:highlight>
                <a:latin typeface="Lucida Console" panose="020B0609040504020204" pitchFamily="49" charset="0"/>
              </a:rPr>
              <a:t>=on’ &gt; wuhan-1.gbk</a:t>
            </a:r>
          </a:p>
          <a:p>
            <a:endParaRPr lang="en-US" dirty="0">
              <a:solidFill>
                <a:schemeClr val="bg2"/>
              </a:solidFill>
              <a:highlight>
                <a:srgbClr val="181818"/>
              </a:highlight>
              <a:latin typeface="Lucida Console" panose="020B0609040504020204" pitchFamily="49" charset="0"/>
            </a:endParaRPr>
          </a:p>
          <a:p>
            <a:r>
              <a:rPr lang="en-US" dirty="0">
                <a:solidFill>
                  <a:schemeClr val="bg2"/>
                </a:solidFill>
                <a:highlight>
                  <a:srgbClr val="181818"/>
                </a:highlight>
                <a:latin typeface="Lucida Console" panose="020B0609040504020204" pitchFamily="49" charset="0"/>
              </a:rPr>
              <a:t>less wuhan-1.gbk</a:t>
            </a:r>
          </a:p>
        </p:txBody>
      </p:sp>
    </p:spTree>
    <p:extLst>
      <p:ext uri="{BB962C8B-B14F-4D97-AF65-F5344CB8AC3E}">
        <p14:creationId xmlns:p14="http://schemas.microsoft.com/office/powerpoint/2010/main" val="1490249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04826B3-C843-D82B-3B44-05BBEBD927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172"/>
          <a:stretch/>
        </p:blipFill>
        <p:spPr>
          <a:xfrm>
            <a:off x="253585" y="5568022"/>
            <a:ext cx="4873052" cy="12178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70AF18-7110-4A6D-8F9C-EAF66B45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Linux - downloading yourself (windows) (alternative)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4434-BEE0-42FD-BDAB-4CAFE26F16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MobaXTerm</a:t>
            </a:r>
            <a:endParaRPr lang="en-US" dirty="0"/>
          </a:p>
          <a:p>
            <a:pPr lvl="1"/>
            <a:r>
              <a:rPr lang="en-US" dirty="0"/>
              <a:t>https://mobaxterm.mobatek.net/download.html</a:t>
            </a:r>
          </a:p>
          <a:p>
            <a:pPr lvl="1"/>
            <a:r>
              <a:rPr lang="en-US" dirty="0"/>
              <a:t>Current version (Spring 2023, v23.0)</a:t>
            </a:r>
          </a:p>
          <a:p>
            <a:r>
              <a:rPr lang="en-US" dirty="0"/>
              <a:t>Windows Subsystem for Linux</a:t>
            </a:r>
          </a:p>
          <a:p>
            <a:pPr lvl="1"/>
            <a:r>
              <a:rPr lang="en-US" dirty="0"/>
              <a:t>https://apps.microsoft.com/store/detail/windows-subsystem-for-linux/9P9TQF7MRM4R</a:t>
            </a:r>
          </a:p>
          <a:p>
            <a:pPr lvl="1"/>
            <a:endParaRPr lang="en-US" dirty="0"/>
          </a:p>
        </p:txBody>
      </p:sp>
      <p:pic>
        <p:nvPicPr>
          <p:cNvPr id="5" name="Picture 4" descr="Icon&#10;&#10;Description automatically generated with medium confidence">
            <a:extLst>
              <a:ext uri="{FF2B5EF4-FFF2-40B4-BE49-F238E27FC236}">
                <a16:creationId xmlns:a16="http://schemas.microsoft.com/office/drawing/2014/main" id="{F574FB0A-185F-6D5C-67BD-148F74F959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229537" y="251632"/>
            <a:ext cx="1439056" cy="143905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F140175-21AA-1D90-6161-D51165E71BA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7209447" y="1825625"/>
            <a:ext cx="3107105" cy="4351338"/>
          </a:xfrm>
        </p:spPr>
      </p:pic>
    </p:spTree>
    <p:extLst>
      <p:ext uri="{BB962C8B-B14F-4D97-AF65-F5344CB8AC3E}">
        <p14:creationId xmlns:p14="http://schemas.microsoft.com/office/powerpoint/2010/main" val="32037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8655D-CC9D-4E4B-9136-B6607A101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file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8A025-53EE-4554-A7D5-2E4EA0994F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/>
              <a:t>How many contigs are there?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 -c LOCUS wuhan-1.gbk</a:t>
            </a:r>
          </a:p>
          <a:p>
            <a:r>
              <a:rPr lang="en-US" dirty="0"/>
              <a:t>How many genes are there and where are they?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grep ' gene ' wuhan-1.gbk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266..21555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21563..25384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25393..26220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26245..26472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26523..27191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27202..27387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27394..27759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27756..27887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27894..28259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28274..29533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gene            29558..29674</a:t>
            </a:r>
          </a:p>
          <a:p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9FE74C3-B407-4625-877E-B21E6D55E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00136" y="1825625"/>
            <a:ext cx="7793501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/>
              <a:t>Did I remember to download the </a:t>
            </a:r>
            <a:r>
              <a:rPr lang="en-US" dirty="0" err="1"/>
              <a:t>genbank</a:t>
            </a:r>
            <a:r>
              <a:rPr lang="en-US" dirty="0"/>
              <a:t> file </a:t>
            </a:r>
            <a:r>
              <a:rPr lang="en-US" i="1" dirty="0"/>
              <a:t>with </a:t>
            </a:r>
            <a:r>
              <a:rPr lang="en-US" dirty="0"/>
              <a:t>sequence?  Sometimes I forget that option.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$ tail wuhan-1.gbk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29461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tgctgcagat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ttggatgatt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tctccaaaca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attgcaacaa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tccatgagca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gtgctgactc</a:t>
            </a:r>
            <a:endParaRPr lang="en-US" sz="27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29521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aactcaggcc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taaactcatg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cagaccacac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aaggcagatg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ggctatataa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acgttttcgc</a:t>
            </a:r>
            <a:endParaRPr lang="en-US" sz="27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29581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ttttccgttt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acgatatata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gtctactctt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gtgcagaatg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aattctcgta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actacatagc</a:t>
            </a:r>
            <a:endParaRPr lang="en-US" sz="27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29641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acaagtagat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gtagttaact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ttaatctcac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atagcaatct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ttaatcagtg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tgtaacatta</a:t>
            </a:r>
            <a:endParaRPr lang="en-US" sz="27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29701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gggaggactt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gaaagagcca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ccacattttc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accgaggcca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cgcggagtac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gatcgagtgt</a:t>
            </a:r>
            <a:endParaRPr lang="en-US" sz="27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29761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acagtgaaca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atgctaggga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gagctgccta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tatggaagag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ccctaatgtg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taaaattaat</a:t>
            </a:r>
            <a:endParaRPr lang="en-US" sz="27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29821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tttagtagtg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ctatccccat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gtgattttaa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tagcttctta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ggagaatgac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aaaaaaaaaa</a:t>
            </a:r>
            <a:endParaRPr lang="en-US" sz="27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29881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aaaaaaaaaa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aaaaaaaaaa</a:t>
            </a:r>
            <a:r>
              <a:rPr lang="en-US" sz="2700" dirty="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700" dirty="0" err="1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aaa</a:t>
            </a:r>
            <a:endParaRPr lang="en-US" sz="27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>
                <a:solidFill>
                  <a:schemeClr val="bg1">
                    <a:lumMod val="65000"/>
                  </a:schemeClr>
                </a:solidFill>
                <a:highlight>
                  <a:srgbClr val="0000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2700" dirty="0">
              <a:solidFill>
                <a:schemeClr val="bg1">
                  <a:lumMod val="65000"/>
                </a:schemeClr>
              </a:solidFill>
              <a:highlight>
                <a:srgbClr val="0000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2700" dirty="0"/>
              <a:t>Yep there is a sequence here!</a:t>
            </a:r>
          </a:p>
        </p:txBody>
      </p:sp>
    </p:spTree>
    <p:extLst>
      <p:ext uri="{BB962C8B-B14F-4D97-AF65-F5344CB8AC3E}">
        <p14:creationId xmlns:p14="http://schemas.microsoft.com/office/powerpoint/2010/main" val="37164403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431CB-9851-4960-9E77-204135C592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41CC3E-5243-4383-82CB-C774E8744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would you do to find the number of contigs in a fasta file?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grep -c "&gt;" </a:t>
            </a:r>
            <a:r>
              <a:rPr lang="en-US" dirty="0" err="1">
                <a:latin typeface="Lucida Console" panose="020B0609040504020204" pitchFamily="49" charset="0"/>
              </a:rPr>
              <a:t>file.fasta</a:t>
            </a: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Be careful that the &gt; is quoted</a:t>
            </a:r>
          </a:p>
          <a:p>
            <a:r>
              <a:rPr lang="en-US" dirty="0"/>
              <a:t>What would you do to make a backup of a file “</a:t>
            </a:r>
            <a:r>
              <a:rPr lang="en-US" dirty="0" err="1"/>
              <a:t>contigs.gbk</a:t>
            </a:r>
            <a:r>
              <a:rPr lang="en-US" dirty="0"/>
              <a:t>” into “</a:t>
            </a:r>
            <a:r>
              <a:rPr lang="en-US" dirty="0" err="1"/>
              <a:t>contigs.gbk.bak</a:t>
            </a:r>
            <a:r>
              <a:rPr lang="en-US" dirty="0"/>
              <a:t>”?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cp </a:t>
            </a:r>
            <a:r>
              <a:rPr lang="en-US" dirty="0" err="1">
                <a:latin typeface="Lucida Console" panose="020B0609040504020204" pitchFamily="49" charset="0"/>
              </a:rPr>
              <a:t>contigs.gbk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contigs.gbk.bak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/>
              <a:t>How would you remove the backup file?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rm </a:t>
            </a:r>
            <a:r>
              <a:rPr lang="en-US" dirty="0" err="1">
                <a:latin typeface="Lucida Console" panose="020B0609040504020204" pitchFamily="49" charset="0"/>
              </a:rPr>
              <a:t>contigs.gbk.bak</a:t>
            </a:r>
            <a:endParaRPr lang="en-US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45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xel city at sunset">
            <a:extLst>
              <a:ext uri="{FF2B5EF4-FFF2-40B4-BE49-F238E27FC236}">
                <a16:creationId xmlns:a16="http://schemas.microsoft.com/office/drawing/2014/main" id="{DFEA42B4-88F2-4D78-ABA0-44313BC0628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" y="0"/>
            <a:ext cx="12187874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EEB343C-5FB7-4C92-8BAA-140D4E978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the homework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7CA365-E468-401A-A7CC-ECBE5D6DD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Who likes a good text-only role playing game??</a:t>
            </a:r>
          </a:p>
        </p:txBody>
      </p:sp>
    </p:spTree>
    <p:extLst>
      <p:ext uri="{BB962C8B-B14F-4D97-AF65-F5344CB8AC3E}">
        <p14:creationId xmlns:p14="http://schemas.microsoft.com/office/powerpoint/2010/main" val="4129391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A8944B86-BE68-4158-A3E7-AEDF8FE33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Bashcrawl</a:t>
            </a:r>
            <a:r>
              <a:rPr lang="en-US" dirty="0"/>
              <a:t>: the homework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CBCAFD9-1FCB-48C4-84C2-5D26512485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7797" y="1825625"/>
            <a:ext cx="7176405" cy="4351338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78DD53-4A5C-424F-A49C-FCE6AEC03F29}"/>
              </a:ext>
            </a:extLst>
          </p:cNvPr>
          <p:cNvSpPr txBox="1"/>
          <p:nvPr/>
        </p:nvSpPr>
        <p:spPr>
          <a:xfrm>
            <a:off x="276225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https://gitlab.com/slackermedia/bashcrawl</a:t>
            </a:r>
          </a:p>
        </p:txBody>
      </p:sp>
    </p:spTree>
    <p:extLst>
      <p:ext uri="{BB962C8B-B14F-4D97-AF65-F5344CB8AC3E}">
        <p14:creationId xmlns:p14="http://schemas.microsoft.com/office/powerpoint/2010/main" val="29932436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C5DA9-075D-4710-99CE-8B3311F6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275B-5412-4AC9-81FF-68CE54D4B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whole thing is on the command line</a:t>
            </a:r>
          </a:p>
          <a:p>
            <a:r>
              <a:rPr lang="en-US" dirty="0"/>
              <a:t>Get the game with</a:t>
            </a:r>
          </a:p>
          <a:p>
            <a:pPr lvl="1"/>
            <a:r>
              <a:rPr 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curl https://gitlab.com/slackermedia/bashcrawl/-/archive/master/bashcrawl-master.zip</a:t>
            </a:r>
          </a:p>
          <a:p>
            <a:r>
              <a:rPr lang="en-US" dirty="0"/>
              <a:t>Follow the tutorial on the website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4FCEFD-9775-4E8A-A0FC-44E4276767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607"/>
          <a:stretch/>
        </p:blipFill>
        <p:spPr>
          <a:xfrm>
            <a:off x="959486" y="4001294"/>
            <a:ext cx="9088118" cy="29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81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179F5-9D05-4ABC-37BF-EB277DDB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Linux - MacOS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10E55-7326-63C2-AF36-EC5E7B365D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the program terminal</a:t>
            </a:r>
          </a:p>
          <a:p>
            <a:r>
              <a:rPr lang="en-US" dirty="0">
                <a:hlinkClick r:id="rId2"/>
              </a:rPr>
              <a:t>https://support.apple.com/guide/terminal/open-or-quit-terminal-apd5265185d-f365-44cb-8b09-71a064a42125/mac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Alternatively, install </a:t>
            </a:r>
            <a:r>
              <a:rPr lang="en-US" dirty="0" err="1"/>
              <a:t>VSCode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https://code.visualstudio.com/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4549C-5899-C1A8-F078-F4B95704F6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Open Terminal</a:t>
            </a:r>
          </a:p>
          <a:p>
            <a:pPr marL="0" indent="0">
              <a:buNone/>
            </a:pPr>
            <a:r>
              <a:rPr lang="en-US" dirty="0"/>
              <a:t>On your Mac, do one of the following:</a:t>
            </a:r>
          </a:p>
          <a:p>
            <a:r>
              <a:rPr lang="en-US" dirty="0"/>
              <a:t>Click the Launchpad icon  in the Dock, type Terminal in the search field, then click Terminal.</a:t>
            </a:r>
          </a:p>
          <a:p>
            <a:r>
              <a:rPr lang="en-US" dirty="0"/>
              <a:t>In the Finder , open the /Applications/Utilities folder, then double-click Terminal.</a:t>
            </a:r>
          </a:p>
        </p:txBody>
      </p:sp>
      <p:pic>
        <p:nvPicPr>
          <p:cNvPr id="1029" name="Picture 5">
            <a:extLst>
              <a:ext uri="{FF2B5EF4-FFF2-40B4-BE49-F238E27FC236}">
                <a16:creationId xmlns:a16="http://schemas.microsoft.com/office/drawing/2014/main" id="{EDC5ABFB-9918-BDBC-6F98-52EFCC9E6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599" y="4380407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>
            <a:extLst>
              <a:ext uri="{FF2B5EF4-FFF2-40B4-BE49-F238E27FC236}">
                <a16:creationId xmlns:a16="http://schemas.microsoft.com/office/drawing/2014/main" id="{015EE0BA-ADAC-547B-28ED-32C96A3C8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498" y="3143250"/>
            <a:ext cx="28575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4941A518-9DF4-4C50-77B8-B57ACB02F0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241248" y="365125"/>
            <a:ext cx="1475030" cy="128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72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0AF18-7110-4A6D-8F9C-EAF66B45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Linux - downloading yourself (replace your operating system - not preferred)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9C4434-BEE0-42FD-BDAB-4CAFE26F16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Ubuntu if you’re new to Linux</a:t>
            </a:r>
          </a:p>
          <a:p>
            <a:r>
              <a:rPr lang="en-US" dirty="0"/>
              <a:t>https://ubuntu.com/tutorials/install-ubuntu-desktop#1-overview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52E6F1F-4FF3-4DC6-8BFA-47F4680589D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05640"/>
            <a:ext cx="5181600" cy="4191307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9B3E3267-01CA-5FCA-EE6A-435627DC2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31588" y="4268147"/>
            <a:ext cx="1655625" cy="1828800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8619E9BC-D5E3-0663-A393-AD9CE7F29A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7036" y="4268147"/>
            <a:ext cx="2206439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B3D2EC-35F3-4639-8AF3-3932891367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Navigating Linux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DCE8C3B-046B-4CB8-B4EE-BF77EB31E1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09900" y="3602038"/>
            <a:ext cx="6238875" cy="16557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Pause here so that you can get Linux</a:t>
            </a:r>
          </a:p>
        </p:txBody>
      </p:sp>
      <p:pic>
        <p:nvPicPr>
          <p:cNvPr id="6" name="Content Placeholder 5" descr="Warning with solid fill">
            <a:extLst>
              <a:ext uri="{FF2B5EF4-FFF2-40B4-BE49-F238E27FC236}">
                <a16:creationId xmlns:a16="http://schemas.microsoft.com/office/drawing/2014/main" id="{EC3635EB-1DD1-42DE-AB24-E3FD7F1E603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7737" y="4114800"/>
            <a:ext cx="2743200" cy="2743200"/>
          </a:xfrm>
        </p:spPr>
      </p:pic>
    </p:spTree>
    <p:extLst>
      <p:ext uri="{BB962C8B-B14F-4D97-AF65-F5344CB8AC3E}">
        <p14:creationId xmlns:p14="http://schemas.microsoft.com/office/powerpoint/2010/main" val="463382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B3D2EC-35F3-4639-8AF3-3932891367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500" dirty="0"/>
              <a:t>http://korflab.ucdavis.edu/bootcamp.html</a:t>
            </a:r>
          </a:p>
        </p:txBody>
      </p:sp>
      <p:pic>
        <p:nvPicPr>
          <p:cNvPr id="6" name="Content Placeholder 5" descr="Warning with solid fill">
            <a:extLst>
              <a:ext uri="{FF2B5EF4-FFF2-40B4-BE49-F238E27FC236}">
                <a16:creationId xmlns:a16="http://schemas.microsoft.com/office/drawing/2014/main" id="{EC3635EB-1DD1-42DE-AB24-E3FD7F1E6034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7737" y="4114800"/>
            <a:ext cx="2743200" cy="27432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6349D5F8-FB22-F98A-6E04-8D94BE8079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This is a good resource. We will cover most (but not all) of what is there.</a:t>
            </a:r>
          </a:p>
        </p:txBody>
      </p:sp>
    </p:spTree>
    <p:extLst>
      <p:ext uri="{BB962C8B-B14F-4D97-AF65-F5344CB8AC3E}">
        <p14:creationId xmlns:p14="http://schemas.microsoft.com/office/powerpoint/2010/main" val="2444605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F229CA-98A0-425C-8BD0-C61EA27C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command line; specifically </a:t>
            </a:r>
            <a:r>
              <a:rPr lang="en-US" dirty="0" err="1"/>
              <a:t>linux</a:t>
            </a:r>
            <a:r>
              <a:rPr lang="en-US" dirty="0"/>
              <a:t>/</a:t>
            </a:r>
            <a:r>
              <a:rPr lang="en-US" dirty="0" err="1"/>
              <a:t>unix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7A4823-3EC9-4A71-AF32-BC426394BF8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Navigating files</a:t>
            </a:r>
          </a:p>
          <a:p>
            <a:r>
              <a:rPr lang="en-US" dirty="0"/>
              <a:t>Repeated operations on many files with a single command.</a:t>
            </a:r>
          </a:p>
          <a:p>
            <a:r>
              <a:rPr lang="en-US" dirty="0"/>
              <a:t>Many </a:t>
            </a:r>
            <a:r>
              <a:rPr lang="en-US" dirty="0" err="1"/>
              <a:t>many</a:t>
            </a:r>
            <a:r>
              <a:rPr lang="en-US" dirty="0"/>
              <a:t> </a:t>
            </a:r>
            <a:r>
              <a:rPr lang="en-US" dirty="0" err="1"/>
              <a:t>many</a:t>
            </a:r>
            <a:r>
              <a:rPr lang="en-US" dirty="0"/>
              <a:t> bioinformatics tools have a command line interface (CLI). Many are designed for running on </a:t>
            </a:r>
            <a:r>
              <a:rPr lang="en-US" dirty="0" err="1"/>
              <a:t>linux</a:t>
            </a:r>
            <a:r>
              <a:rPr lang="en-US" dirty="0"/>
              <a:t>…most computing clusters are running </a:t>
            </a:r>
            <a:r>
              <a:rPr lang="en-US" dirty="0" err="1"/>
              <a:t>linux</a:t>
            </a:r>
            <a:r>
              <a:rPr lang="en-US" dirty="0"/>
              <a:t>.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9363DE3-4610-4FB0-963F-B281FC971C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  <a:p>
            <a:pPr lvl="1"/>
            <a:r>
              <a:rPr lang="en-US" dirty="0"/>
              <a:t>You have access to a Linux system (Snowball or Ubuntu)</a:t>
            </a:r>
          </a:p>
          <a:p>
            <a:pPr lvl="1"/>
            <a:r>
              <a:rPr lang="en-US" dirty="0"/>
              <a:t>You have the terminal 💻</a:t>
            </a:r>
          </a:p>
          <a:p>
            <a:pPr lvl="1"/>
            <a:r>
              <a:rPr lang="en-US" dirty="0"/>
              <a:t>You have a home directory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0929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5026</TotalTime>
  <Words>1924</Words>
  <Application>Microsoft Office PowerPoint</Application>
  <PresentationFormat>Widescreen</PresentationFormat>
  <Paragraphs>294</Paragraphs>
  <Slides>44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Arial</vt:lpstr>
      <vt:lpstr>Calibri</vt:lpstr>
      <vt:lpstr>Calibri Light</vt:lpstr>
      <vt:lpstr>Courier New</vt:lpstr>
      <vt:lpstr>Edwardian Script ITC</vt:lpstr>
      <vt:lpstr>Georgia</vt:lpstr>
      <vt:lpstr>Lucida Console</vt:lpstr>
      <vt:lpstr>Office Theme</vt:lpstr>
      <vt:lpstr>Intro to Linux Commands</vt:lpstr>
      <vt:lpstr>Outline</vt:lpstr>
      <vt:lpstr>Getting Linux - downloading yourself (windows)</vt:lpstr>
      <vt:lpstr>Getting Linux - downloading yourself (windows) (alternative)</vt:lpstr>
      <vt:lpstr>Getting Linux - MacOS</vt:lpstr>
      <vt:lpstr>Getting Linux - downloading yourself (replace your operating system - not preferred)</vt:lpstr>
      <vt:lpstr>Navigating Linux</vt:lpstr>
      <vt:lpstr>http://korflab.ucdavis.edu/bootcamp.html</vt:lpstr>
      <vt:lpstr>Why command line; specifically linux/unix</vt:lpstr>
      <vt:lpstr>The command prompt</vt:lpstr>
      <vt:lpstr>Basic commands: echo</vt:lpstr>
      <vt:lpstr>Basic commands: whoami</vt:lpstr>
      <vt:lpstr>“Where am I?” pwd</vt:lpstr>
      <vt:lpstr>What does “where” mean?</vt:lpstr>
      <vt:lpstr>“Where am I?” pwd</vt:lpstr>
      <vt:lpstr>“What is here?” ls</vt:lpstr>
      <vt:lpstr>Moving around a file system cd</vt:lpstr>
      <vt:lpstr>cd ../</vt:lpstr>
      <vt:lpstr>cd ~ and cd -</vt:lpstr>
      <vt:lpstr>A note: TAB auto-complete. Do it.</vt:lpstr>
      <vt:lpstr>Making a new directory mkdir</vt:lpstr>
      <vt:lpstr>Flags</vt:lpstr>
      <vt:lpstr>Getting help man</vt:lpstr>
      <vt:lpstr>Moving or renaming files mv</vt:lpstr>
      <vt:lpstr>Copying files cp</vt:lpstr>
      <vt:lpstr>Symbolic links ln -s</vt:lpstr>
      <vt:lpstr>Copying directories cp -r</vt:lpstr>
      <vt:lpstr>Making an empty file touch</vt:lpstr>
      <vt:lpstr>Removing files rm</vt:lpstr>
      <vt:lpstr>Removing folders rm -r</vt:lpstr>
      <vt:lpstr>Editing files nano</vt:lpstr>
      <vt:lpstr>Viewing file contents less</vt:lpstr>
      <vt:lpstr>viewing file contents cat</vt:lpstr>
      <vt:lpstr>counting file contents wc</vt:lpstr>
      <vt:lpstr>Searching files grep</vt:lpstr>
      <vt:lpstr>See the top/bottom of files head tail</vt:lpstr>
      <vt:lpstr>Redirection to save output &gt; &gt;&gt;</vt:lpstr>
      <vt:lpstr>Redirection to combine commands |</vt:lpstr>
      <vt:lpstr>Looking at bioinformatics files</vt:lpstr>
      <vt:lpstr>Some file operations</vt:lpstr>
      <vt:lpstr>Interactive</vt:lpstr>
      <vt:lpstr>Introduction to the homework</vt:lpstr>
      <vt:lpstr>Bashcrawl: the homework</vt:lpstr>
      <vt:lpstr>How to start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Linux Commands</dc:title>
  <dc:creator>Katz, Lee S. (CDC/DDID/NCEZID/DFWED)</dc:creator>
  <cp:lastModifiedBy>Katz, Lee S. (CDC/NCIRD/DBD)</cp:lastModifiedBy>
  <cp:revision>37</cp:revision>
  <dcterms:created xsi:type="dcterms:W3CDTF">2022-09-05T17:20:10Z</dcterms:created>
  <dcterms:modified xsi:type="dcterms:W3CDTF">2025-05-08T14:38:04Z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etDate">
    <vt:lpwstr>2022-09-06T20:28:41Z</vt:lpwstr>
  </property>
  <property fmtid="{D5CDD505-2E9C-101B-9397-08002B2CF9AE}" pid="4" name="MSIP_Label_7b94a7b8-f06c-4dfe-bdcc-9b548fd58c31_Method">
    <vt:lpwstr>Privileged</vt:lpwstr>
  </property>
  <property fmtid="{D5CDD505-2E9C-101B-9397-08002B2CF9AE}" pid="5" name="MSIP_Label_7b94a7b8-f06c-4dfe-bdcc-9b548fd58c31_Name">
    <vt:lpwstr>7b94a7b8-f06c-4dfe-bdcc-9b548fd58c31</vt:lpwstr>
  </property>
  <property fmtid="{D5CDD505-2E9C-101B-9397-08002B2CF9AE}" pid="6" name="MSIP_Label_7b94a7b8-f06c-4dfe-bdcc-9b548fd58c31_SiteId">
    <vt:lpwstr>9ce70869-60db-44fd-abe8-d2767077fc8f</vt:lpwstr>
  </property>
  <property fmtid="{D5CDD505-2E9C-101B-9397-08002B2CF9AE}" pid="7" name="MSIP_Label_7b94a7b8-f06c-4dfe-bdcc-9b548fd58c31_ActionId">
    <vt:lpwstr>b2f505ae-8fb9-461a-b4d7-7a2983333414</vt:lpwstr>
  </property>
  <property fmtid="{D5CDD505-2E9C-101B-9397-08002B2CF9AE}" pid="8" name="MSIP_Label_7b94a7b8-f06c-4dfe-bdcc-9b548fd58c31_ContentBits">
    <vt:lpwstr>0</vt:lpwstr>
  </property>
</Properties>
</file>